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0"/>
  </p:notesMasterIdLst>
  <p:sldIdLst>
    <p:sldId id="256" r:id="rId2"/>
    <p:sldId id="267" r:id="rId3"/>
    <p:sldId id="257" r:id="rId4"/>
    <p:sldId id="313" r:id="rId5"/>
    <p:sldId id="284" r:id="rId6"/>
    <p:sldId id="290" r:id="rId7"/>
    <p:sldId id="285" r:id="rId8"/>
    <p:sldId id="286" r:id="rId9"/>
    <p:sldId id="287" r:id="rId10"/>
    <p:sldId id="288" r:id="rId11"/>
    <p:sldId id="308" r:id="rId12"/>
    <p:sldId id="309" r:id="rId13"/>
    <p:sldId id="310" r:id="rId14"/>
    <p:sldId id="268" r:id="rId15"/>
    <p:sldId id="264" r:id="rId16"/>
    <p:sldId id="296" r:id="rId17"/>
    <p:sldId id="291" r:id="rId18"/>
    <p:sldId id="311" r:id="rId19"/>
    <p:sldId id="312" r:id="rId20"/>
    <p:sldId id="266" r:id="rId21"/>
    <p:sldId id="314" r:id="rId22"/>
    <p:sldId id="315" r:id="rId23"/>
    <p:sldId id="265" r:id="rId24"/>
    <p:sldId id="269" r:id="rId25"/>
    <p:sldId id="303" r:id="rId26"/>
    <p:sldId id="304" r:id="rId27"/>
    <p:sldId id="316" r:id="rId28"/>
    <p:sldId id="317" r:id="rId29"/>
    <p:sldId id="320" r:id="rId30"/>
    <p:sldId id="318" r:id="rId31"/>
    <p:sldId id="319" r:id="rId32"/>
    <p:sldId id="321" r:id="rId33"/>
    <p:sldId id="322" r:id="rId34"/>
    <p:sldId id="306" r:id="rId35"/>
    <p:sldId id="305" r:id="rId36"/>
    <p:sldId id="307" r:id="rId37"/>
    <p:sldId id="270" r:id="rId38"/>
    <p:sldId id="26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6"/>
    <p:restoredTop sz="67262"/>
  </p:normalViewPr>
  <p:slideViewPr>
    <p:cSldViewPr snapToGrid="0" snapToObjects="1">
      <p:cViewPr varScale="1">
        <p:scale>
          <a:sx n="97" d="100"/>
          <a:sy n="97" d="100"/>
        </p:scale>
        <p:origin x="1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F5568-5764-3645-BA47-A2145F42072A}" type="datetimeFigureOut">
              <a:rPr lang="en-IL" smtClean="0"/>
              <a:t>13/03/2021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50163-67CE-1445-A832-1977356FC86B}" type="slidenum">
              <a:rPr lang="en-IL" smtClean="0"/>
              <a:t>‹#›</a:t>
            </a:fld>
            <a:endParaRPr lang="en-IL"/>
          </a:p>
        </p:txBody>
      </p:sp>
    </p:spTree>
    <p:extLst>
      <p:ext uri="{BB962C8B-B14F-4D97-AF65-F5344CB8AC3E}">
        <p14:creationId xmlns:p14="http://schemas.microsoft.com/office/powerpoint/2010/main" val="1907983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nestjs.com/exception-filters#custom-excep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howtographql.com/basics/1-graphql-is-the-better-rest/"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docs.nestjs.com/techniques/performance" TargetMode="External"/><Relationship Id="rId4" Type="http://schemas.openxmlformats.org/officeDocument/2006/relationships/hyperlink" Target="https://stackshare.io/stackups/expressjs-vs-nestj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אם אתם בונים </a:t>
            </a:r>
            <a:r>
              <a:rPr lang="en-AU" dirty="0"/>
              <a:t>web server side application</a:t>
            </a:r>
            <a:r>
              <a:rPr lang="he-IL" dirty="0"/>
              <a:t>? </a:t>
            </a:r>
            <a:r>
              <a:rPr lang="he-IL" dirty="0" err="1"/>
              <a:t>נסט</a:t>
            </a:r>
            <a:r>
              <a:rPr lang="he-IL" dirty="0"/>
              <a:t> הוא בשבילכם. </a:t>
            </a:r>
          </a:p>
          <a:p>
            <a:pPr algn="r" rtl="1"/>
            <a:r>
              <a:rPr lang="he-IL" dirty="0"/>
              <a:t>אם אתם מכירים </a:t>
            </a:r>
            <a:r>
              <a:rPr lang="he-IL" dirty="0" err="1"/>
              <a:t>אנגולר</a:t>
            </a:r>
            <a:r>
              <a:rPr lang="he-IL" dirty="0"/>
              <a:t> ורוצים לדעת גם לבנות אפליקציות </a:t>
            </a:r>
            <a:r>
              <a:rPr lang="en-AU" dirty="0"/>
              <a:t>server side</a:t>
            </a:r>
            <a:r>
              <a:rPr lang="he-IL" dirty="0"/>
              <a:t> בקלות ובצורה אינטואיטיבית? </a:t>
            </a:r>
            <a:r>
              <a:rPr lang="he-IL" dirty="0" err="1"/>
              <a:t>נסט</a:t>
            </a:r>
            <a:r>
              <a:rPr lang="he-IL" dirty="0"/>
              <a:t> בשבילכם.</a:t>
            </a:r>
          </a:p>
          <a:p>
            <a:pPr algn="r" rtl="1"/>
            <a:r>
              <a:rPr lang="he-IL" dirty="0"/>
              <a:t>למעשה כל מי שמתעסק ב-</a:t>
            </a:r>
            <a:r>
              <a:rPr lang="en-AU" dirty="0"/>
              <a:t>web</a:t>
            </a:r>
            <a:r>
              <a:rPr lang="he-IL" dirty="0"/>
              <a:t> בין אם אתם בונים אפליקציות </a:t>
            </a:r>
            <a:r>
              <a:rPr lang="en-AU" dirty="0"/>
              <a:t>FE</a:t>
            </a:r>
            <a:r>
              <a:rPr lang="he-IL" dirty="0"/>
              <a:t> או </a:t>
            </a:r>
            <a:r>
              <a:rPr lang="en-AU" dirty="0"/>
              <a:t>BE</a:t>
            </a:r>
            <a:r>
              <a:rPr lang="he-IL" dirty="0"/>
              <a:t> ורוצים לשכלל את סט היכולות שלכם עם </a:t>
            </a:r>
            <a:r>
              <a:rPr lang="en-AU" dirty="0"/>
              <a:t>framework</a:t>
            </a:r>
            <a:r>
              <a:rPr lang="he-IL" dirty="0"/>
              <a:t> ל-</a:t>
            </a:r>
            <a:r>
              <a:rPr lang="en-AU" dirty="0"/>
              <a:t>BE</a:t>
            </a:r>
            <a:r>
              <a:rPr lang="he-IL" dirty="0"/>
              <a:t> שיעשה לכם את החיים קלים, יעזור לכם לבנות אפליקציות במהירות וביעילות ובאופן ברור </a:t>
            </a:r>
            <a:r>
              <a:rPr lang="he-IL" dirty="0" err="1"/>
              <a:t>נסט</a:t>
            </a:r>
            <a:r>
              <a:rPr lang="he-IL" dirty="0"/>
              <a:t> הוא בשבילכם.  </a:t>
            </a:r>
          </a:p>
          <a:p>
            <a:pPr marL="0" algn="r" defTabSz="914400" rtl="1" eaLnBrk="1" latinLnBrk="0" hangingPunct="1"/>
            <a:endParaRPr lang="en-IL"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r>
              <a:rPr lang="he-IL" sz="2800" dirty="0"/>
              <a:t>בשנים האחרונות בזכות </a:t>
            </a:r>
            <a:r>
              <a:rPr lang="en-AU" sz="2800" dirty="0"/>
              <a:t>node </a:t>
            </a:r>
            <a:r>
              <a:rPr lang="en-AU" sz="2800" dirty="0" err="1"/>
              <a:t>js</a:t>
            </a:r>
            <a:r>
              <a:rPr lang="he-IL" sz="2800" dirty="0"/>
              <a:t> – </a:t>
            </a:r>
            <a:r>
              <a:rPr lang="he-IL" sz="2800" dirty="0" err="1"/>
              <a:t>ג׳אבה</a:t>
            </a:r>
            <a:r>
              <a:rPr lang="he-IL" sz="2800" dirty="0"/>
              <a:t> סקריפט הפכה להיות שחקן מרכזי בזירה של פיתוח </a:t>
            </a:r>
            <a:r>
              <a:rPr lang="en-AU" sz="2800" dirty="0"/>
              <a:t>web</a:t>
            </a:r>
            <a:r>
              <a:rPr lang="he-IL" sz="2800" dirty="0"/>
              <a:t> גם ב-</a:t>
            </a:r>
            <a:r>
              <a:rPr lang="en-AU" sz="2800" dirty="0"/>
              <a:t>BE</a:t>
            </a:r>
            <a:r>
              <a:rPr lang="he-IL" sz="2800" dirty="0"/>
              <a:t>.</a:t>
            </a:r>
            <a:endParaRPr lang="en-US" sz="2800" dirty="0"/>
          </a:p>
          <a:p>
            <a:pPr marL="171450" indent="-171450" algn="r" defTabSz="914400" rtl="1" eaLnBrk="1" latinLnBrk="0" hangingPunct="1">
              <a:buFont typeface="Arial" panose="020B0604020202020204" pitchFamily="34" charset="0"/>
              <a:buChar char="•"/>
            </a:pPr>
            <a:r>
              <a:rPr lang="he-IL" sz="2800" dirty="0"/>
              <a:t>מעבר לזה ההצלחה של </a:t>
            </a:r>
            <a:r>
              <a:rPr lang="en-AU" sz="2800" dirty="0"/>
              <a:t>JS</a:t>
            </a:r>
            <a:r>
              <a:rPr lang="he-IL" sz="2800" dirty="0"/>
              <a:t> ב-</a:t>
            </a:r>
            <a:r>
              <a:rPr lang="en-AU" sz="2800" dirty="0"/>
              <a:t>FE</a:t>
            </a:r>
            <a:r>
              <a:rPr lang="he-IL" sz="2800" dirty="0"/>
              <a:t> הזאת הולידה מספר </a:t>
            </a:r>
            <a:r>
              <a:rPr lang="en-US" sz="2800" dirty="0"/>
              <a:t>frameworks </a:t>
            </a:r>
            <a:r>
              <a:rPr lang="he-IL" sz="2800" dirty="0"/>
              <a:t> מפורסמים ומוצלחים כמו </a:t>
            </a:r>
            <a:r>
              <a:rPr lang="en-US" sz="2800" dirty="0"/>
              <a:t>angular </a:t>
            </a:r>
            <a:r>
              <a:rPr lang="en-US" sz="2800" dirty="0" err="1"/>
              <a:t>vue</a:t>
            </a:r>
            <a:r>
              <a:rPr lang="en-US" sz="2800" dirty="0"/>
              <a:t> </a:t>
            </a:r>
            <a:r>
              <a:rPr lang="he-IL" sz="2800" dirty="0"/>
              <a:t>ו </a:t>
            </a:r>
            <a:r>
              <a:rPr lang="en-US" sz="2800" dirty="0"/>
              <a:t>react </a:t>
            </a:r>
            <a:r>
              <a:rPr lang="he-IL" sz="2800" dirty="0"/>
              <a:t> שמאפשרים להגדיל את פריון המתכנתים, וגם לכתוב אפליקציות , בצורה יותר זריזה , מסודרת ומודולריות.</a:t>
            </a:r>
            <a:endParaRPr lang="en-US" sz="2800" dirty="0"/>
          </a:p>
          <a:p>
            <a:pPr marL="171450" indent="-171450" algn="r" defTabSz="914400" rtl="1" eaLnBrk="1" latinLnBrk="0" hangingPunct="1">
              <a:buFont typeface="Arial" panose="020B0604020202020204" pitchFamily="34" charset="0"/>
              <a:buChar char="•"/>
            </a:pPr>
            <a:endParaRPr lang="he-IL" sz="2800" dirty="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2800" dirty="0"/>
              <a:t>אז למעשה כאן בדיוק נכנסת </a:t>
            </a:r>
            <a:r>
              <a:rPr lang="en-AU" sz="2800" dirty="0"/>
              <a:t>nest</a:t>
            </a:r>
            <a:r>
              <a:rPr lang="he-IL" sz="2800" dirty="0"/>
              <a:t>, היא מביאה את ה-</a:t>
            </a:r>
            <a:r>
              <a:rPr lang="en-AU" sz="2800" dirty="0"/>
              <a:t>frameworks</a:t>
            </a:r>
            <a:r>
              <a:rPr lang="he-IL" sz="2800" dirty="0"/>
              <a:t> שאנחנו מכירים </a:t>
            </a:r>
            <a:r>
              <a:rPr lang="he-IL" sz="2800" dirty="0" err="1"/>
              <a:t>מאיזור</a:t>
            </a:r>
            <a:r>
              <a:rPr lang="he-IL" sz="2800" dirty="0"/>
              <a:t> ה-</a:t>
            </a:r>
            <a:r>
              <a:rPr lang="en-AU" sz="2800" dirty="0"/>
              <a:t>FE</a:t>
            </a:r>
            <a:r>
              <a:rPr lang="he-IL" sz="2800" dirty="0"/>
              <a:t> ל-</a:t>
            </a:r>
            <a:r>
              <a:rPr lang="en-AU" sz="2800" dirty="0"/>
              <a:t>BE</a:t>
            </a:r>
            <a:r>
              <a:rPr lang="he-IL" sz="2800" dirty="0"/>
              <a:t>. למעשה למרות </a:t>
            </a:r>
            <a:r>
              <a:rPr lang="en-US" sz="2800" dirty="0"/>
              <a:t>eco system </a:t>
            </a:r>
            <a:r>
              <a:rPr lang="he-IL" sz="2800" dirty="0"/>
              <a:t> מאוד עשיר עם מלא ספריות, עדיין ישנה בעיה אחת,  בעיה של ארכיטקטורה,</a:t>
            </a:r>
            <a:r>
              <a:rPr lang="en-AU" sz="2800" dirty="0"/>
              <a:t> </a:t>
            </a:r>
            <a:r>
              <a:rPr lang="he-IL" sz="1200" kern="1200" dirty="0" err="1">
                <a:solidFill>
                  <a:schemeClr val="tx1"/>
                </a:solidFill>
                <a:effectLst/>
                <a:latin typeface="+mn-lt"/>
                <a:ea typeface="+mn-ea"/>
                <a:cs typeface="+mn-cs"/>
              </a:rPr>
              <a:t>נסט</a:t>
            </a:r>
            <a:r>
              <a:rPr lang="he-IL" sz="1200" kern="1200" dirty="0">
                <a:solidFill>
                  <a:schemeClr val="tx1"/>
                </a:solidFill>
                <a:effectLst/>
                <a:latin typeface="+mn-lt"/>
                <a:ea typeface="+mn-ea"/>
                <a:cs typeface="+mn-cs"/>
              </a:rPr>
              <a:t> מספקת ארכיטקטורה </a:t>
            </a:r>
            <a:r>
              <a:rPr lang="en-AU" sz="1200" kern="1200" dirty="0">
                <a:solidFill>
                  <a:schemeClr val="tx1"/>
                </a:solidFill>
                <a:effectLst/>
                <a:latin typeface="+mn-lt"/>
                <a:ea typeface="+mn-ea"/>
                <a:cs typeface="+mn-cs"/>
              </a:rPr>
              <a:t>out of the box</a:t>
            </a:r>
            <a:r>
              <a:rPr lang="he-IL" sz="1200" kern="1200" dirty="0">
                <a:solidFill>
                  <a:schemeClr val="tx1"/>
                </a:solidFill>
                <a:effectLst/>
                <a:latin typeface="+mn-lt"/>
                <a:ea typeface="+mn-ea"/>
                <a:cs typeface="+mn-cs"/>
              </a:rPr>
              <a:t> המאפשרת למפתחים וצוותים ליצור אפליקציות </a:t>
            </a:r>
            <a:r>
              <a:rPr lang="en-AU" sz="1200" kern="1200" dirty="0">
                <a:solidFill>
                  <a:schemeClr val="tx1"/>
                </a:solidFill>
                <a:effectLst/>
                <a:latin typeface="+mn-lt"/>
                <a:ea typeface="+mn-ea"/>
                <a:cs typeface="+mn-cs"/>
              </a:rPr>
              <a:t>loosely coupled</a:t>
            </a:r>
            <a:r>
              <a:rPr lang="he-IL" sz="1200" kern="1200" dirty="0">
                <a:solidFill>
                  <a:schemeClr val="tx1"/>
                </a:solidFill>
                <a:effectLst/>
                <a:latin typeface="+mn-lt"/>
                <a:ea typeface="+mn-ea"/>
                <a:cs typeface="+mn-cs"/>
              </a:rPr>
              <a:t> הניתנות לבדיקה, להרחבה בקלות, וקלות לתחזוקה. הארכיטקטורה הזו מושפעת מאוד </a:t>
            </a:r>
            <a:r>
              <a:rPr lang="he-IL" sz="1200" kern="1200" dirty="0" err="1">
                <a:solidFill>
                  <a:schemeClr val="tx1"/>
                </a:solidFill>
                <a:effectLst/>
                <a:latin typeface="+mn-lt"/>
                <a:ea typeface="+mn-ea"/>
                <a:cs typeface="+mn-cs"/>
              </a:rPr>
              <a:t>מאנגולר</a:t>
            </a:r>
            <a:r>
              <a:rPr lang="he-IL" sz="1200" kern="1200" dirty="0">
                <a:solidFill>
                  <a:schemeClr val="tx1"/>
                </a:solidFill>
                <a:effectLst/>
                <a:latin typeface="+mn-lt"/>
                <a:ea typeface="+mn-ea"/>
                <a:cs typeface="+mn-cs"/>
              </a:rPr>
              <a:t>.</a:t>
            </a:r>
            <a:endParaRPr lang="en-IL" sz="1200" kern="1200" dirty="0">
              <a:solidFill>
                <a:schemeClr val="tx1"/>
              </a:solidFill>
              <a:effectLst/>
              <a:latin typeface="+mn-lt"/>
              <a:ea typeface="+mn-ea"/>
              <a:cs typeface="+mn-cs"/>
            </a:endParaRPr>
          </a:p>
          <a:p>
            <a:pPr marL="171450" indent="-171450" algn="r" defTabSz="914400" rtl="1" eaLnBrk="1" latinLnBrk="0" hangingPunct="1">
              <a:buFont typeface="Arial" panose="020B0604020202020204" pitchFamily="34" charset="0"/>
              <a:buChar char="•"/>
            </a:pPr>
            <a:endParaRPr lang="he-IL" sz="2800" dirty="0"/>
          </a:p>
          <a:p>
            <a:pPr marL="171450" indent="-171450" algn="r" defTabSz="914400" rtl="1" eaLnBrk="1" latinLnBrk="0" hangingPunct="1">
              <a:buFont typeface="Arial" panose="020B0604020202020204" pitchFamily="34" charset="0"/>
              <a:buChar char="•"/>
            </a:pPr>
            <a:r>
              <a:rPr lang="he-IL" sz="2800" dirty="0" err="1"/>
              <a:t>נסט</a:t>
            </a:r>
            <a:r>
              <a:rPr lang="he-IL" sz="2800" dirty="0"/>
              <a:t> בנוי על </a:t>
            </a:r>
            <a:r>
              <a:rPr lang="en-US" sz="2800" dirty="0"/>
              <a:t>TS </a:t>
            </a:r>
            <a:r>
              <a:rPr lang="he-IL" sz="2800" dirty="0"/>
              <a:t>ומאחורי הקלעים מבוסס על </a:t>
            </a:r>
            <a:r>
              <a:rPr lang="en-US" sz="2800" dirty="0"/>
              <a:t>express </a:t>
            </a:r>
            <a:r>
              <a:rPr lang="he-IL" sz="2800" dirty="0"/>
              <a:t> או על  </a:t>
            </a:r>
            <a:r>
              <a:rPr lang="en-US" sz="2800" dirty="0" err="1"/>
              <a:t>fastify</a:t>
            </a: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D2850163-67CE-1445-A832-1977356FC86B}" type="slidenum">
              <a:rPr lang="en-IL" smtClean="0"/>
              <a:t>3</a:t>
            </a:fld>
            <a:endParaRPr lang="en-IL"/>
          </a:p>
        </p:txBody>
      </p:sp>
    </p:spTree>
    <p:extLst>
      <p:ext uri="{BB962C8B-B14F-4D97-AF65-F5344CB8AC3E}">
        <p14:creationId xmlns:p14="http://schemas.microsoft.com/office/powerpoint/2010/main" val="148610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12</a:t>
            </a:fld>
            <a:endParaRPr lang="en-IL"/>
          </a:p>
        </p:txBody>
      </p:sp>
    </p:spTree>
    <p:extLst>
      <p:ext uri="{BB962C8B-B14F-4D97-AF65-F5344CB8AC3E}">
        <p14:creationId xmlns:p14="http://schemas.microsoft.com/office/powerpoint/2010/main" val="964110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הנה אותו </a:t>
            </a:r>
            <a:r>
              <a:rPr lang="en-AU" dirty="0"/>
              <a:t>injectable </a:t>
            </a:r>
            <a:r>
              <a:rPr lang="he-IL" dirty="0"/>
              <a:t> שמעיד על זה שה-</a:t>
            </a:r>
            <a:r>
              <a:rPr lang="en-AU" dirty="0"/>
              <a:t>service </a:t>
            </a:r>
            <a:r>
              <a:rPr lang="he-IL" dirty="0"/>
              <a:t> הוא </a:t>
            </a:r>
            <a:r>
              <a:rPr lang="he-IL"/>
              <a:t>סינגלטון</a:t>
            </a:r>
            <a:endParaRPr lang="en-IL"/>
          </a:p>
        </p:txBody>
      </p:sp>
      <p:sp>
        <p:nvSpPr>
          <p:cNvPr id="4" name="Slide Number Placeholder 3"/>
          <p:cNvSpPr>
            <a:spLocks noGrp="1"/>
          </p:cNvSpPr>
          <p:nvPr>
            <p:ph type="sldNum" sz="quarter" idx="5"/>
          </p:nvPr>
        </p:nvSpPr>
        <p:spPr/>
        <p:txBody>
          <a:bodyPr/>
          <a:lstStyle/>
          <a:p>
            <a:fld id="{D2850163-67CE-1445-A832-1977356FC86B}" type="slidenum">
              <a:rPr lang="en-IL" smtClean="0"/>
              <a:t>13</a:t>
            </a:fld>
            <a:endParaRPr lang="en-IL"/>
          </a:p>
        </p:txBody>
      </p:sp>
    </p:spTree>
    <p:extLst>
      <p:ext uri="{BB962C8B-B14F-4D97-AF65-F5344CB8AC3E}">
        <p14:creationId xmlns:p14="http://schemas.microsoft.com/office/powerpoint/2010/main" val="162493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מה זה </a:t>
            </a:r>
            <a:r>
              <a:rPr lang="en-US" dirty="0"/>
              <a:t>module?</a:t>
            </a: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הגדרה כללית: זה יחדה לוגית שמאגדת כל השחקנים שמשרתים מטרה אחת.</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br>
              <a:rPr lang="en-US" dirty="0"/>
            </a:br>
            <a:r>
              <a:rPr lang="he-IL" dirty="0"/>
              <a:t>זה </a:t>
            </a:r>
            <a:r>
              <a:rPr lang="en-US" dirty="0"/>
              <a:t>mechanism</a:t>
            </a:r>
            <a:r>
              <a:rPr lang="he-IL" dirty="0"/>
              <a:t> שמאגד כל מיני יחדות קטנות כמו </a:t>
            </a:r>
            <a:r>
              <a:rPr lang="en-US" dirty="0"/>
              <a:t>pipes</a:t>
            </a:r>
            <a:r>
              <a:rPr lang="he-IL" dirty="0"/>
              <a:t>, </a:t>
            </a:r>
            <a:r>
              <a:rPr lang="en-US" dirty="0"/>
              <a:t>services</a:t>
            </a:r>
            <a:r>
              <a:rPr lang="he-IL" dirty="0"/>
              <a:t>...בצורה שהוא יכול להשתלב עם ה </a:t>
            </a:r>
            <a:r>
              <a:rPr lang="en-US" dirty="0"/>
              <a:t>modules </a:t>
            </a:r>
            <a:r>
              <a:rPr lang="he-IL" dirty="0"/>
              <a:t> האחרים, וכולם ביחד יוצרים אפליקציה.</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Module </a:t>
            </a:r>
            <a:r>
              <a:rPr lang="he-IL" dirty="0"/>
              <a:t>הוא עצמאי, ובאופן תאורטי אפשר להעביר אותו לאפליקציה אחרת אם המימוש שלו גנרי מספיק ובלי צמודות למודולים אחרים.</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15</a:t>
            </a:fld>
            <a:endParaRPr lang="en-IL"/>
          </a:p>
        </p:txBody>
      </p:sp>
    </p:spTree>
    <p:extLst>
      <p:ext uri="{BB962C8B-B14F-4D97-AF65-F5344CB8AC3E}">
        <p14:creationId xmlns:p14="http://schemas.microsoft.com/office/powerpoint/2010/main" val="591457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כל אפליקציה בנויה לפחות ממודול אחד ה </a:t>
            </a:r>
            <a:r>
              <a:rPr lang="en-US" dirty="0"/>
              <a:t>root module </a:t>
            </a:r>
            <a:r>
              <a:rPr lang="he-IL" dirty="0"/>
              <a:t> שהוא נקודת התחלה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16</a:t>
            </a:fld>
            <a:endParaRPr lang="en-IL"/>
          </a:p>
        </p:txBody>
      </p:sp>
    </p:spTree>
    <p:extLst>
      <p:ext uri="{BB962C8B-B14F-4D97-AF65-F5344CB8AC3E}">
        <p14:creationId xmlns:p14="http://schemas.microsoft.com/office/powerpoint/2010/main" val="2570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17</a:t>
            </a:fld>
            <a:endParaRPr lang="en-IL"/>
          </a:p>
        </p:txBody>
      </p:sp>
    </p:spTree>
    <p:extLst>
      <p:ext uri="{BB962C8B-B14F-4D97-AF65-F5344CB8AC3E}">
        <p14:creationId xmlns:p14="http://schemas.microsoft.com/office/powerpoint/2010/main" val="3095647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18</a:t>
            </a:fld>
            <a:endParaRPr lang="en-IL"/>
          </a:p>
        </p:txBody>
      </p:sp>
    </p:spTree>
    <p:extLst>
      <p:ext uri="{BB962C8B-B14F-4D97-AF65-F5344CB8AC3E}">
        <p14:creationId xmlns:p14="http://schemas.microsoft.com/office/powerpoint/2010/main" val="1036747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a:p>
            <a:pPr algn="r" rtl="1"/>
            <a:r>
              <a:rPr lang="en-US" dirty="0"/>
              <a:t>Nest </a:t>
            </a:r>
            <a:r>
              <a:rPr lang="he-IL" dirty="0"/>
              <a:t> מעודדים שימוש רחב של מודולים כדי לבנות </a:t>
            </a:r>
            <a:r>
              <a:rPr lang="en-US" b="1" dirty="0"/>
              <a:t>application graph</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שהוא סוג של </a:t>
            </a:r>
            <a:r>
              <a:rPr lang="he-IL" sz="1200" b="1" i="0" kern="1200" dirty="0">
                <a:solidFill>
                  <a:schemeClr val="tx1"/>
                </a:solidFill>
                <a:effectLst/>
                <a:latin typeface="+mn-lt"/>
                <a:ea typeface="+mn-ea"/>
                <a:cs typeface="+mn-cs"/>
              </a:rPr>
              <a:t>"תצוגת </a:t>
            </a:r>
            <a:r>
              <a:rPr lang="he-IL" sz="1200" b="1" i="0" kern="1200" dirty="0" err="1">
                <a:solidFill>
                  <a:schemeClr val="tx1"/>
                </a:solidFill>
                <a:effectLst/>
                <a:latin typeface="+mn-lt"/>
                <a:ea typeface="+mn-ea"/>
                <a:cs typeface="+mn-cs"/>
              </a:rPr>
              <a:t>היחוס</a:t>
            </a:r>
            <a:r>
              <a:rPr lang="he-IL" sz="1200" b="1" i="0" kern="1200" dirty="0">
                <a:solidFill>
                  <a:schemeClr val="tx1"/>
                </a:solidFill>
                <a:effectLst/>
                <a:latin typeface="+mn-lt"/>
                <a:ea typeface="+mn-ea"/>
                <a:cs typeface="+mn-cs"/>
              </a:rPr>
              <a:t>"</a:t>
            </a:r>
          </a:p>
          <a:p>
            <a:pPr algn="r" rtl="1"/>
            <a:r>
              <a:rPr lang="he-IL" dirty="0"/>
              <a:t>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19</a:t>
            </a:fld>
            <a:endParaRPr lang="en-IL"/>
          </a:p>
        </p:txBody>
      </p:sp>
    </p:spTree>
    <p:extLst>
      <p:ext uri="{BB962C8B-B14F-4D97-AF65-F5344CB8AC3E}">
        <p14:creationId xmlns:p14="http://schemas.microsoft.com/office/powerpoint/2010/main" val="3099874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t>
            </a:r>
            <a:r>
              <a:rPr lang="en-IL" sz="1200" kern="1200" dirty="0">
                <a:solidFill>
                  <a:schemeClr val="tx1"/>
                </a:solidFill>
                <a:effectLst/>
                <a:latin typeface="+mn-lt"/>
                <a:ea typeface="+mn-ea"/>
                <a:cs typeface="+mn-cs"/>
              </a:rPr>
              <a:t>ontroller </a:t>
            </a:r>
            <a:r>
              <a:rPr lang="he-IL" sz="1200" kern="1200" dirty="0">
                <a:solidFill>
                  <a:schemeClr val="tx1"/>
                </a:solidFill>
                <a:effectLst/>
                <a:latin typeface="+mn-lt"/>
                <a:ea typeface="+mn-ea"/>
                <a:cs typeface="+mn-cs"/>
              </a:rPr>
              <a:t>הוא אחראי על תיפול בבקשות נכנסות מה </a:t>
            </a:r>
            <a:r>
              <a:rPr lang="en-IL" sz="1200" kern="1200" dirty="0">
                <a:solidFill>
                  <a:schemeClr val="tx1"/>
                </a:solidFill>
                <a:effectLst/>
                <a:latin typeface="+mn-lt"/>
                <a:ea typeface="+mn-ea"/>
                <a:cs typeface="+mn-cs"/>
              </a:rPr>
              <a:t>client </a:t>
            </a:r>
            <a:r>
              <a:rPr lang="he-IL" sz="1200" kern="1200" dirty="0">
                <a:solidFill>
                  <a:schemeClr val="tx1"/>
                </a:solidFill>
                <a:effectLst/>
                <a:latin typeface="+mn-lt"/>
                <a:ea typeface="+mn-ea"/>
                <a:cs typeface="+mn-cs"/>
              </a:rPr>
              <a:t> ותפקיד המרכזי שלו הוא לנווט את הבקשות ליחידת טיפול ייעודית ,הוא מחזיק את טבלת ה </a:t>
            </a:r>
            <a:r>
              <a:rPr lang="en-IL" sz="1200" kern="1200" dirty="0">
                <a:solidFill>
                  <a:schemeClr val="tx1"/>
                </a:solidFill>
                <a:effectLst/>
                <a:latin typeface="+mn-lt"/>
                <a:ea typeface="+mn-ea"/>
                <a:cs typeface="+mn-cs"/>
              </a:rPr>
              <a:t>routing</a:t>
            </a:r>
            <a:endParaRPr lang="he-IL" sz="1200" kern="1200" dirty="0">
              <a:solidFill>
                <a:schemeClr val="tx1"/>
              </a:solidFill>
              <a:effectLst/>
              <a:latin typeface="+mn-lt"/>
              <a:ea typeface="+mn-ea"/>
              <a:cs typeface="+mn-cs"/>
            </a:endParaRPr>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kern="1200" dirty="0">
                <a:solidFill>
                  <a:schemeClr val="tx1"/>
                </a:solidFill>
                <a:effectLst/>
                <a:latin typeface="+mn-lt"/>
                <a:ea typeface="+mn-ea"/>
                <a:cs typeface="+mn-cs"/>
              </a:rPr>
              <a:t>בדרך כלל כל </a:t>
            </a:r>
            <a:r>
              <a:rPr lang="en-IL" sz="1200" kern="1200" dirty="0">
                <a:solidFill>
                  <a:schemeClr val="tx1"/>
                </a:solidFill>
                <a:effectLst/>
                <a:latin typeface="+mn-lt"/>
                <a:ea typeface="+mn-ea"/>
                <a:cs typeface="+mn-cs"/>
              </a:rPr>
              <a:t>controller </a:t>
            </a:r>
            <a:r>
              <a:rPr lang="he-IL" sz="1200" kern="1200" dirty="0">
                <a:solidFill>
                  <a:schemeClr val="tx1"/>
                </a:solidFill>
                <a:effectLst/>
                <a:latin typeface="+mn-lt"/>
                <a:ea typeface="+mn-ea"/>
                <a:cs typeface="+mn-cs"/>
              </a:rPr>
              <a:t> משרת מספר </a:t>
            </a:r>
            <a:r>
              <a:rPr lang="en-IL" sz="1200" kern="1200" dirty="0">
                <a:solidFill>
                  <a:schemeClr val="tx1"/>
                </a:solidFill>
                <a:effectLst/>
                <a:latin typeface="+mn-lt"/>
                <a:ea typeface="+mn-ea"/>
                <a:cs typeface="+mn-cs"/>
              </a:rPr>
              <a:t>routes </a:t>
            </a:r>
            <a:r>
              <a:rPr lang="he-IL" sz="1200" kern="1200" dirty="0">
                <a:solidFill>
                  <a:schemeClr val="tx1"/>
                </a:solidFill>
                <a:effectLst/>
                <a:latin typeface="+mn-lt"/>
                <a:ea typeface="+mn-ea"/>
                <a:cs typeface="+mn-cs"/>
              </a:rPr>
              <a:t> </a:t>
            </a:r>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20</a:t>
            </a:fld>
            <a:endParaRPr lang="en-IL"/>
          </a:p>
        </p:txBody>
      </p:sp>
    </p:spTree>
    <p:extLst>
      <p:ext uri="{BB962C8B-B14F-4D97-AF65-F5344CB8AC3E}">
        <p14:creationId xmlns:p14="http://schemas.microsoft.com/office/powerpoint/2010/main" val="42277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21</a:t>
            </a:fld>
            <a:endParaRPr lang="en-IL"/>
          </a:p>
        </p:txBody>
      </p:sp>
    </p:spTree>
    <p:extLst>
      <p:ext uri="{BB962C8B-B14F-4D97-AF65-F5344CB8AC3E}">
        <p14:creationId xmlns:p14="http://schemas.microsoft.com/office/powerpoint/2010/main" val="3643855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22</a:t>
            </a:fld>
            <a:endParaRPr lang="en-IL"/>
          </a:p>
        </p:txBody>
      </p:sp>
    </p:spTree>
    <p:extLst>
      <p:ext uri="{BB962C8B-B14F-4D97-AF65-F5344CB8AC3E}">
        <p14:creationId xmlns:p14="http://schemas.microsoft.com/office/powerpoint/2010/main" val="199259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נסט</a:t>
            </a:r>
            <a:r>
              <a:rPr lang="he-IL" dirty="0"/>
              <a:t> בעלייה מתמדת בהשוואה לכל שאר </a:t>
            </a:r>
            <a:r>
              <a:rPr lang="he-IL" dirty="0" err="1"/>
              <a:t>הפריימוורקים</a:t>
            </a:r>
            <a:r>
              <a:rPr lang="he-IL" dirty="0"/>
              <a:t> של נוד (חוץ </a:t>
            </a:r>
            <a:r>
              <a:rPr lang="he-IL" dirty="0" err="1"/>
              <a:t>מאקספרסס</a:t>
            </a:r>
            <a:r>
              <a:rPr lang="he-IL" dirty="0"/>
              <a:t>).  עם </a:t>
            </a:r>
            <a:r>
              <a:rPr lang="en-AU" dirty="0"/>
              <a:t>35K</a:t>
            </a:r>
            <a:r>
              <a:rPr lang="he-IL" dirty="0"/>
              <a:t> כוכבים </a:t>
            </a:r>
            <a:r>
              <a:rPr lang="he-IL" dirty="0" err="1"/>
              <a:t>בגיט</a:t>
            </a:r>
            <a:r>
              <a:rPr lang="he-IL" dirty="0"/>
              <a:t>. </a:t>
            </a:r>
            <a:endParaRPr lang="en-US" dirty="0"/>
          </a:p>
        </p:txBody>
      </p:sp>
      <p:sp>
        <p:nvSpPr>
          <p:cNvPr id="4" name="Slide Number Placeholder 3"/>
          <p:cNvSpPr>
            <a:spLocks noGrp="1"/>
          </p:cNvSpPr>
          <p:nvPr>
            <p:ph type="sldNum" sz="quarter" idx="5"/>
          </p:nvPr>
        </p:nvSpPr>
        <p:spPr/>
        <p:txBody>
          <a:bodyPr/>
          <a:lstStyle/>
          <a:p>
            <a:fld id="{D2850163-67CE-1445-A832-1977356FC86B}" type="slidenum">
              <a:rPr lang="en-IL" smtClean="0"/>
              <a:t>4</a:t>
            </a:fld>
            <a:endParaRPr lang="en-IL"/>
          </a:p>
        </p:txBody>
      </p:sp>
    </p:spTree>
    <p:extLst>
      <p:ext uri="{BB962C8B-B14F-4D97-AF65-F5344CB8AC3E}">
        <p14:creationId xmlns:p14="http://schemas.microsoft.com/office/powerpoint/2010/main" val="3685576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kern="1200" dirty="0">
                <a:solidFill>
                  <a:schemeClr val="tx1"/>
                </a:solidFill>
                <a:effectLst/>
                <a:latin typeface="+mn-lt"/>
                <a:ea typeface="+mn-ea"/>
                <a:cs typeface="+mn-cs"/>
              </a:rPr>
              <a:t>Provider </a:t>
            </a:r>
            <a:r>
              <a:rPr lang="he-IL" sz="1200" kern="1200" dirty="0">
                <a:solidFill>
                  <a:schemeClr val="tx1"/>
                </a:solidFill>
                <a:effectLst/>
                <a:latin typeface="+mn-lt"/>
                <a:ea typeface="+mn-ea"/>
                <a:cs typeface="+mn-cs"/>
              </a:rPr>
              <a:t> הוא מרכיב הכי חשוב , הוא כל מה שהוא בר הזרקה</a:t>
            </a:r>
            <a:r>
              <a:rPr lang="en-IL" sz="1200" kern="1200" dirty="0">
                <a:solidFill>
                  <a:schemeClr val="tx1"/>
                </a:solidFill>
                <a:effectLst/>
                <a:latin typeface="+mn-lt"/>
                <a:ea typeface="+mn-ea"/>
                <a:cs typeface="+mn-cs"/>
              </a:rPr>
              <a:t>services, repositories, factories, helpers </a:t>
            </a:r>
          </a:p>
          <a:p>
            <a:pPr algn="r" rtl="1"/>
            <a:r>
              <a:rPr lang="he-IL" sz="1200" kern="1200" dirty="0">
                <a:solidFill>
                  <a:schemeClr val="tx1"/>
                </a:solidFill>
                <a:effectLst/>
                <a:latin typeface="+mn-lt"/>
                <a:ea typeface="+mn-ea"/>
                <a:cs typeface="+mn-cs"/>
              </a:rPr>
              <a:t>ולרוב שמה נכתוב את </a:t>
            </a:r>
            <a:r>
              <a:rPr lang="en-US" sz="1200" kern="1200" dirty="0">
                <a:solidFill>
                  <a:schemeClr val="tx1"/>
                </a:solidFill>
                <a:effectLst/>
                <a:latin typeface="+mn-lt"/>
                <a:ea typeface="+mn-ea"/>
                <a:cs typeface="+mn-cs"/>
              </a:rPr>
              <a:t>business logic </a:t>
            </a:r>
            <a:r>
              <a:rPr lang="he-IL" sz="1200" kern="1200" dirty="0">
                <a:solidFill>
                  <a:schemeClr val="tx1"/>
                </a:solidFill>
                <a:effectLst/>
                <a:latin typeface="+mn-lt"/>
                <a:ea typeface="+mn-ea"/>
                <a:cs typeface="+mn-cs"/>
              </a:rPr>
              <a:t> שלנו</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בסוף בעזרת ה </a:t>
            </a:r>
            <a:r>
              <a:rPr lang="en-US" sz="1200" kern="1200" dirty="0">
                <a:solidFill>
                  <a:schemeClr val="tx1"/>
                </a:solidFill>
                <a:effectLst/>
                <a:latin typeface="+mn-lt"/>
                <a:ea typeface="+mn-ea"/>
                <a:cs typeface="+mn-cs"/>
              </a:rPr>
              <a:t>DI </a:t>
            </a:r>
            <a:r>
              <a:rPr lang="he-IL"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NESTJS</a:t>
            </a:r>
            <a:r>
              <a:rPr lang="he-IL" sz="1200" kern="1200" dirty="0">
                <a:solidFill>
                  <a:schemeClr val="tx1"/>
                </a:solidFill>
                <a:effectLst/>
                <a:latin typeface="+mn-lt"/>
                <a:ea typeface="+mn-ea"/>
                <a:cs typeface="+mn-cs"/>
              </a:rPr>
              <a:t> לוקח את ה </a:t>
            </a:r>
            <a:r>
              <a:rPr lang="en-US"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ויוצר חיווט של האפליקציה.</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23</a:t>
            </a:fld>
            <a:endParaRPr lang="en-IL"/>
          </a:p>
        </p:txBody>
      </p:sp>
    </p:spTree>
    <p:extLst>
      <p:ext uri="{BB962C8B-B14F-4D97-AF65-F5344CB8AC3E}">
        <p14:creationId xmlns:p14="http://schemas.microsoft.com/office/powerpoint/2010/main" val="1552161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24</a:t>
            </a:fld>
            <a:endParaRPr lang="en-IL"/>
          </a:p>
        </p:txBody>
      </p:sp>
    </p:spTree>
    <p:extLst>
      <p:ext uri="{BB962C8B-B14F-4D97-AF65-F5344CB8AC3E}">
        <p14:creationId xmlns:p14="http://schemas.microsoft.com/office/powerpoint/2010/main" val="3592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gn="r" rtl="1">
              <a:buFont typeface="Arial" panose="020B0604020202020204" pitchFamily="34" charset="0"/>
              <a:buChar char="•"/>
            </a:pPr>
            <a:r>
              <a:rPr lang="en-IL" dirty="0"/>
              <a:t>Decorator</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r>
              <a:rPr lang="he-IL" sz="1200" b="0" kern="1200" dirty="0">
                <a:solidFill>
                  <a:schemeClr val="tx1"/>
                </a:solidFill>
                <a:effectLst/>
                <a:latin typeface="+mn-lt"/>
                <a:ea typeface="+mn-ea"/>
                <a:cs typeface="+mn-cs"/>
              </a:rPr>
              <a:t>הוא סוג מיוחד של הכרזה, שיכול להיות קשור </a:t>
            </a:r>
            <a:r>
              <a:rPr lang="en-US" sz="1200" b="0" kern="1200" dirty="0">
                <a:solidFill>
                  <a:schemeClr val="tx1"/>
                </a:solidFill>
                <a:effectLst/>
                <a:latin typeface="+mn-lt"/>
                <a:ea typeface="+mn-ea"/>
                <a:cs typeface="+mn-cs"/>
              </a:rPr>
              <a:t>class</a:t>
            </a:r>
            <a:r>
              <a:rPr lang="he-IL"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function</a:t>
            </a:r>
            <a:r>
              <a:rPr lang="he-IL"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property</a:t>
            </a:r>
            <a:r>
              <a:rPr lang="he-IL" sz="1200" b="0" kern="1200" dirty="0">
                <a:solidFill>
                  <a:schemeClr val="tx1"/>
                </a:solidFill>
                <a:effectLst/>
                <a:latin typeface="+mn-lt"/>
                <a:ea typeface="+mn-ea"/>
                <a:cs typeface="+mn-cs"/>
              </a:rPr>
              <a:t> או </a:t>
            </a:r>
            <a:r>
              <a:rPr lang="en-US" sz="1200" b="0" kern="1200" dirty="0">
                <a:solidFill>
                  <a:schemeClr val="tx1"/>
                </a:solidFill>
                <a:effectLst/>
                <a:latin typeface="+mn-lt"/>
                <a:ea typeface="+mn-ea"/>
                <a:cs typeface="+mn-cs"/>
              </a:rPr>
              <a:t>parameter</a:t>
            </a:r>
            <a:r>
              <a:rPr lang="he-IL" sz="1200" b="0" kern="1200" dirty="0">
                <a:solidFill>
                  <a:schemeClr val="tx1"/>
                </a:solidFill>
                <a:effectLst/>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b="0" kern="1200" dirty="0">
                <a:solidFill>
                  <a:schemeClr val="tx1"/>
                </a:solidFill>
                <a:effectLst/>
                <a:latin typeface="+mn-lt"/>
                <a:ea typeface="+mn-ea"/>
                <a:cs typeface="+mn-cs"/>
              </a:rPr>
              <a:t>יש להם שני תפקידים להוסיף </a:t>
            </a:r>
            <a:r>
              <a:rPr lang="en-US" sz="1200" b="0" kern="1200" dirty="0">
                <a:solidFill>
                  <a:schemeClr val="tx1"/>
                </a:solidFill>
                <a:effectLst/>
                <a:latin typeface="+mn-lt"/>
                <a:ea typeface="+mn-ea"/>
                <a:cs typeface="+mn-cs"/>
              </a:rPr>
              <a:t>meta data</a:t>
            </a:r>
          </a:p>
          <a:p>
            <a:pPr algn="r" rtl="1"/>
            <a:r>
              <a:rPr lang="he-IL" dirty="0"/>
              <a:t>וגם להוסיף פונקציונליות</a:t>
            </a:r>
          </a:p>
          <a:p>
            <a:pPr algn="r" rtl="1"/>
            <a:r>
              <a:rPr lang="he-IL" dirty="0"/>
              <a:t>זו היא דרך אסתטית יותר להוסיף חתיכת קוד עם </a:t>
            </a:r>
            <a:r>
              <a:rPr lang="en-US" dirty="0"/>
              <a:t>function</a:t>
            </a:r>
          </a:p>
          <a:p>
            <a:pPr algn="r" rtl="1"/>
            <a:r>
              <a:rPr lang="en-US" dirty="0"/>
              <a:t> Decorator </a:t>
            </a:r>
            <a:r>
              <a:rPr lang="he-IL" dirty="0"/>
              <a:t>נמצא עדיין ב </a:t>
            </a:r>
            <a:r>
              <a:rPr lang="en-US" dirty="0"/>
              <a:t>stage 2 in JS</a:t>
            </a:r>
            <a:r>
              <a:rPr lang="he-IL" dirty="0"/>
              <a:t> אבל תפס תאוצה חזקה עם </a:t>
            </a:r>
            <a:r>
              <a:rPr lang="en-US" dirty="0"/>
              <a:t>TS</a:t>
            </a:r>
            <a:endParaRPr lang="he-IL" dirty="0"/>
          </a:p>
          <a:p>
            <a:pPr algn="r" rtl="1"/>
            <a:endParaRPr lang="he-IL" dirty="0"/>
          </a:p>
          <a:p>
            <a:pPr algn="r" rtl="1"/>
            <a:r>
              <a:rPr lang="en-US" dirty="0"/>
              <a:t>symbol @</a:t>
            </a:r>
          </a:p>
          <a:p>
            <a:pPr algn="r" rtl="1"/>
            <a:endParaRPr lang="en-US" dirty="0"/>
          </a:p>
          <a:p>
            <a:pPr algn="r" rtl="1"/>
            <a:r>
              <a:rPr lang="he-IL" dirty="0"/>
              <a:t>ה </a:t>
            </a:r>
            <a:r>
              <a:rPr lang="en-US" dirty="0"/>
              <a:t>decorator </a:t>
            </a:r>
            <a:r>
              <a:rPr lang="he-IL" dirty="0"/>
              <a:t>  ב.</a:t>
            </a:r>
            <a:r>
              <a:rPr lang="en-US" dirty="0"/>
              <a:t>controllers </a:t>
            </a:r>
            <a:r>
              <a:rPr lang="he-IL" dirty="0"/>
              <a:t> מאפשרים ליצור </a:t>
            </a:r>
            <a:r>
              <a:rPr lang="en-US" dirty="0"/>
              <a:t>routing table</a:t>
            </a:r>
          </a:p>
          <a:p>
            <a:pPr algn="r" rtl="1"/>
            <a:endParaRPr lang="en-US" dirty="0"/>
          </a:p>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25</a:t>
            </a:fld>
            <a:endParaRPr lang="en-IL"/>
          </a:p>
        </p:txBody>
      </p:sp>
    </p:spTree>
    <p:extLst>
      <p:ext uri="{BB962C8B-B14F-4D97-AF65-F5344CB8AC3E}">
        <p14:creationId xmlns:p14="http://schemas.microsoft.com/office/powerpoint/2010/main" val="126946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26</a:t>
            </a:fld>
            <a:endParaRPr lang="en-IL"/>
          </a:p>
        </p:txBody>
      </p:sp>
    </p:spTree>
    <p:extLst>
      <p:ext uri="{BB962C8B-B14F-4D97-AF65-F5344CB8AC3E}">
        <p14:creationId xmlns:p14="http://schemas.microsoft.com/office/powerpoint/2010/main" val="3243092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33</a:t>
            </a:fld>
            <a:endParaRPr lang="en-IL"/>
          </a:p>
        </p:txBody>
      </p:sp>
    </p:spTree>
    <p:extLst>
      <p:ext uri="{BB962C8B-B14F-4D97-AF65-F5344CB8AC3E}">
        <p14:creationId xmlns:p14="http://schemas.microsoft.com/office/powerpoint/2010/main" val="192408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34</a:t>
            </a:fld>
            <a:endParaRPr lang="en-IL"/>
          </a:p>
        </p:txBody>
      </p:sp>
    </p:spTree>
    <p:extLst>
      <p:ext uri="{BB962C8B-B14F-4D97-AF65-F5344CB8AC3E}">
        <p14:creationId xmlns:p14="http://schemas.microsoft.com/office/powerpoint/2010/main" val="1559068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dirty="0" err="1"/>
              <a:t>nestJS</a:t>
            </a:r>
            <a:r>
              <a:rPr lang="en-US" dirty="0"/>
              <a:t> </a:t>
            </a:r>
            <a:r>
              <a:rPr lang="he-IL" dirty="0"/>
              <a:t> מגיע עם </a:t>
            </a:r>
            <a:r>
              <a:rPr lang="en-US" dirty="0"/>
              <a:t>exception filter </a:t>
            </a:r>
            <a:r>
              <a:rPr lang="he-IL" dirty="0"/>
              <a:t> מובנה שמטפל בכל ה </a:t>
            </a:r>
            <a:r>
              <a:rPr lang="en-US" dirty="0"/>
              <a:t>exception </a:t>
            </a:r>
            <a:r>
              <a:rPr lang="he-IL" dirty="0"/>
              <a:t> שהמתכנת לא דאג לטפל בהם. כאשר קורה </a:t>
            </a:r>
            <a:r>
              <a:rPr lang="en-US" dirty="0"/>
              <a:t>exception </a:t>
            </a:r>
            <a:r>
              <a:rPr lang="he-IL" dirty="0"/>
              <a:t> ה </a:t>
            </a:r>
            <a:r>
              <a:rPr lang="en-US" dirty="0"/>
              <a:t>layer </a:t>
            </a:r>
            <a:r>
              <a:rPr lang="he-IL" dirty="0"/>
              <a:t>  הזה תופס אותו ושולח למשתמש שגיאה ידידותית.</a:t>
            </a: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35</a:t>
            </a:fld>
            <a:endParaRPr lang="en-IL"/>
          </a:p>
        </p:txBody>
      </p:sp>
    </p:spTree>
    <p:extLst>
      <p:ext uri="{BB962C8B-B14F-4D97-AF65-F5344CB8AC3E}">
        <p14:creationId xmlns:p14="http://schemas.microsoft.com/office/powerpoint/2010/main" val="3573958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Throwing standard exceptions</a:t>
            </a:r>
            <a:endParaRPr lang="he-IL" sz="1200" b="1" i="0" kern="1200" dirty="0">
              <a:solidFill>
                <a:schemeClr val="tx1"/>
              </a:solidFill>
              <a:effectLst/>
              <a:latin typeface="+mn-lt"/>
              <a:ea typeface="+mn-ea"/>
              <a:cs typeface="+mn-cs"/>
            </a:endParaRPr>
          </a:p>
          <a:p>
            <a:pPr algn="r" rtl="1"/>
            <a:r>
              <a:rPr lang="en-US" sz="1200" b="1" i="0" kern="1200" dirty="0">
                <a:solidFill>
                  <a:schemeClr val="tx1"/>
                </a:solidFill>
                <a:effectLst/>
                <a:latin typeface="+mn-lt"/>
                <a:ea typeface="+mn-ea"/>
                <a:cs typeface="+mn-cs"/>
              </a:rPr>
              <a:t>Custom exceptions</a:t>
            </a:r>
            <a:r>
              <a:rPr lang="en-US" sz="1200" b="1" i="0" u="none" strike="noStrike" kern="1200" dirty="0">
                <a:solidFill>
                  <a:schemeClr val="tx1"/>
                </a:solidFill>
                <a:effectLst/>
                <a:latin typeface="+mn-lt"/>
                <a:ea typeface="+mn-ea"/>
                <a:cs typeface="+mn-cs"/>
                <a:hlinkClick r:id="rId3"/>
              </a:rPr>
              <a:t>#</a:t>
            </a:r>
            <a:endParaRPr lang="en-US" sz="1200" b="1" i="0" kern="1200" dirty="0">
              <a:solidFill>
                <a:schemeClr val="tx1"/>
              </a:solidFill>
              <a:effectLst/>
              <a:latin typeface="+mn-lt"/>
              <a:ea typeface="+mn-ea"/>
              <a:cs typeface="+mn-cs"/>
            </a:endParaRPr>
          </a:p>
          <a:p>
            <a:br>
              <a:rPr lang="en-US" dirty="0"/>
            </a:b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Built-in HTTP exceptions</a:t>
            </a: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36</a:t>
            </a:fld>
            <a:endParaRPr lang="en-IL"/>
          </a:p>
        </p:txBody>
      </p:sp>
    </p:spTree>
    <p:extLst>
      <p:ext uri="{BB962C8B-B14F-4D97-AF65-F5344CB8AC3E}">
        <p14:creationId xmlns:p14="http://schemas.microsoft.com/office/powerpoint/2010/main" val="2561346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 TODO: pipes </a:t>
            </a:r>
          </a:p>
        </p:txBody>
      </p:sp>
      <p:sp>
        <p:nvSpPr>
          <p:cNvPr id="4" name="Slide Number Placeholder 3"/>
          <p:cNvSpPr>
            <a:spLocks noGrp="1"/>
          </p:cNvSpPr>
          <p:nvPr>
            <p:ph type="sldNum" sz="quarter" idx="5"/>
          </p:nvPr>
        </p:nvSpPr>
        <p:spPr/>
        <p:txBody>
          <a:bodyPr/>
          <a:lstStyle/>
          <a:p>
            <a:fld id="{D2850163-67CE-1445-A832-1977356FC86B}" type="slidenum">
              <a:rPr lang="en-IL" smtClean="0"/>
              <a:t>37</a:t>
            </a:fld>
            <a:endParaRPr lang="en-IL"/>
          </a:p>
        </p:txBody>
      </p:sp>
    </p:spTree>
    <p:extLst>
      <p:ext uri="{BB962C8B-B14F-4D97-AF65-F5344CB8AC3E}">
        <p14:creationId xmlns:p14="http://schemas.microsoft.com/office/powerpoint/2010/main" val="3478640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SHOW SEED 1. </a:t>
            </a:r>
          </a:p>
          <a:p>
            <a:pPr algn="r" rtl="1"/>
            <a:r>
              <a:rPr lang="en-US" dirty="0"/>
              <a:t>SHOW GRAPHQL EXAMPLES 2.</a:t>
            </a:r>
          </a:p>
          <a:p>
            <a:pPr algn="r" rtl="1"/>
            <a:r>
              <a:rPr lang="en-US" dirty="0"/>
              <a:t>SHOW NEW CODE . 3</a:t>
            </a:r>
          </a:p>
          <a:p>
            <a:pPr algn="r" rtl="1"/>
            <a:r>
              <a:rPr lang="en-US" dirty="0"/>
              <a:t>.</a:t>
            </a:r>
          </a:p>
          <a:p>
            <a:pPr marL="171450" indent="-171450" algn="r" rtl="1">
              <a:buFont typeface="Arial" panose="020B0604020202020204" pitchFamily="34" charset="0"/>
              <a:buChar char="•"/>
            </a:pPr>
            <a:r>
              <a:rPr lang="en-US" dirty="0"/>
              <a:t>RESTAPI example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hlinkClick r:id="rId3"/>
              </a:rPr>
              <a:t>https://www.howtographql.com/basics/1-graphql-is-the-better-rest/</a:t>
            </a:r>
            <a:endParaRPr lang="en-US" dirty="0"/>
          </a:p>
          <a:p>
            <a:pPr algn="r" rtl="1"/>
            <a:endParaRPr lang="en-US" dirty="0"/>
          </a:p>
          <a:p>
            <a:pPr algn="r" rtl="1"/>
            <a:endParaRPr lang="en-US" dirty="0"/>
          </a:p>
          <a:p>
            <a:pPr marL="171450" indent="-171450" algn="r" rtl="1">
              <a:buFont typeface="Arial" panose="020B0604020202020204" pitchFamily="34" charset="0"/>
              <a:buChar char="•"/>
            </a:pPr>
            <a:r>
              <a:rPr lang="en-US" dirty="0"/>
              <a:t>PERFORMANCE</a:t>
            </a:r>
            <a:endParaRPr lang="en-US" sz="1200" b="0" i="0" kern="1200" dirty="0">
              <a:solidFill>
                <a:schemeClr val="tx1"/>
              </a:solidFill>
              <a:effectLst/>
              <a:latin typeface="+mn-lt"/>
              <a:ea typeface="+mn-ea"/>
              <a:cs typeface="+mn-cs"/>
            </a:endParaRPr>
          </a:p>
          <a:p>
            <a:pPr algn="r" rtl="1"/>
            <a:r>
              <a:rPr lang="en-US" dirty="0">
                <a:hlinkClick r:id="rId4"/>
              </a:rPr>
              <a:t>https://stackshare.io/stackups/expressjs-vs-nestjs</a:t>
            </a:r>
            <a:endParaRPr lang="en-US" dirty="0"/>
          </a:p>
          <a:p>
            <a:pPr algn="r" rtl="1"/>
            <a:r>
              <a:rPr lang="en-US" dirty="0">
                <a:hlinkClick r:id="rId5"/>
              </a:rPr>
              <a:t>https://docs.nestjs.com/techniques/performance</a:t>
            </a:r>
            <a:endParaRPr lang="en-IL" dirty="0"/>
          </a:p>
        </p:txBody>
      </p:sp>
      <p:sp>
        <p:nvSpPr>
          <p:cNvPr id="4" name="Slide Number Placeholder 3"/>
          <p:cNvSpPr>
            <a:spLocks noGrp="1"/>
          </p:cNvSpPr>
          <p:nvPr>
            <p:ph type="sldNum" sz="quarter" idx="5"/>
          </p:nvPr>
        </p:nvSpPr>
        <p:spPr/>
        <p:txBody>
          <a:bodyPr/>
          <a:lstStyle/>
          <a:p>
            <a:fld id="{D2850163-67CE-1445-A832-1977356FC86B}" type="slidenum">
              <a:rPr lang="en-IL" smtClean="0"/>
              <a:t>38</a:t>
            </a:fld>
            <a:endParaRPr lang="en-IL"/>
          </a:p>
        </p:txBody>
      </p:sp>
    </p:spTree>
    <p:extLst>
      <p:ext uri="{BB962C8B-B14F-4D97-AF65-F5344CB8AC3E}">
        <p14:creationId xmlns:p14="http://schemas.microsoft.com/office/powerpoint/2010/main" val="3860110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עכשיו שכולנו יודעים מה זה </a:t>
            </a:r>
            <a:r>
              <a:rPr lang="en-IL" sz="1800" kern="1200" dirty="0">
                <a:solidFill>
                  <a:schemeClr val="tx1"/>
                </a:solidFill>
                <a:effectLst/>
                <a:latin typeface="+mn-lt"/>
                <a:ea typeface="+mn-ea"/>
                <a:cs typeface="+mn-cs"/>
              </a:rPr>
              <a:t>nest </a:t>
            </a:r>
            <a:r>
              <a:rPr lang="he-IL" sz="1800" kern="1200" dirty="0">
                <a:solidFill>
                  <a:schemeClr val="tx1"/>
                </a:solidFill>
                <a:effectLst/>
                <a:latin typeface="+mn-lt"/>
                <a:ea typeface="+mn-ea"/>
                <a:cs typeface="+mn-cs"/>
              </a:rPr>
              <a:t>נשאר לנו להבין למה כדאי להשתמש בו!</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מבוסס </a:t>
            </a:r>
            <a:r>
              <a:rPr lang="en-IL" sz="1800" kern="1200" dirty="0">
                <a:solidFill>
                  <a:schemeClr val="tx1"/>
                </a:solidFill>
                <a:effectLst/>
                <a:latin typeface="+mn-lt"/>
                <a:ea typeface="+mn-ea"/>
                <a:cs typeface="+mn-cs"/>
              </a:rPr>
              <a:t>TS </a:t>
            </a:r>
            <a:r>
              <a:rPr lang="he-IL" sz="1800" kern="1200" dirty="0">
                <a:solidFill>
                  <a:schemeClr val="tx1"/>
                </a:solidFill>
                <a:effectLst/>
                <a:latin typeface="+mn-lt"/>
                <a:ea typeface="+mn-ea"/>
                <a:cs typeface="+mn-cs"/>
              </a:rPr>
              <a:t> שמאפשר לגלות שגיאות בזמן כתיבה ולא בזמן הרצה </a:t>
            </a:r>
            <a:r>
              <a:rPr lang="en-US" sz="1800" kern="1200" dirty="0">
                <a:solidFill>
                  <a:schemeClr val="tx1"/>
                </a:solidFill>
                <a:effectLst/>
                <a:latin typeface="+mn-lt"/>
                <a:ea typeface="+mn-ea"/>
                <a:cs typeface="+mn-cs"/>
              </a:rPr>
              <a:t>fail fast</a:t>
            </a: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אז בקצרה למי שלא מכיר במה עוזר לנו </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למעשה הוא סופר סט של </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והוא מתקמפל להיות </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מה שאומר שהוא נותן לנו את האפשרות ״ליפול״ בשלב הקומפילציה בגלל שגיאות כאלה ואחרות ולכן מקצר את תהליך הפיתוח. נופלים בקומפילציה במקום ב-</a:t>
            </a:r>
            <a:r>
              <a:rPr lang="en-AU" sz="1800" kern="1200" dirty="0">
                <a:solidFill>
                  <a:schemeClr val="tx1"/>
                </a:solidFill>
                <a:effectLst/>
                <a:latin typeface="+mn-lt"/>
                <a:ea typeface="+mn-ea"/>
                <a:cs typeface="+mn-cs"/>
              </a:rPr>
              <a:t>run time</a:t>
            </a:r>
            <a:endParaRPr lang="he-IL" sz="1800" kern="1200" dirty="0">
              <a:solidFill>
                <a:schemeClr val="tx1"/>
              </a:solidFill>
              <a:effectLst/>
              <a:latin typeface="+mn-lt"/>
              <a:ea typeface="+mn-ea"/>
              <a:cs typeface="+mn-cs"/>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ל-</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יש את הקונספט של </a:t>
            </a:r>
            <a:r>
              <a:rPr lang="en-AU" sz="1800" kern="1200" dirty="0">
                <a:solidFill>
                  <a:schemeClr val="tx1"/>
                </a:solidFill>
                <a:effectLst/>
                <a:latin typeface="+mn-lt"/>
                <a:ea typeface="+mn-ea"/>
                <a:cs typeface="+mn-cs"/>
              </a:rPr>
              <a:t>Type check</a:t>
            </a:r>
            <a:r>
              <a:rPr lang="he-IL" sz="1800" kern="1200" dirty="0">
                <a:solidFill>
                  <a:schemeClr val="tx1"/>
                </a:solidFill>
                <a:effectLst/>
                <a:latin typeface="+mn-lt"/>
                <a:ea typeface="+mn-ea"/>
                <a:cs typeface="+mn-cs"/>
              </a:rPr>
              <a:t> כאשר ב-</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אין. אפשר להגדיר </a:t>
            </a:r>
            <a:r>
              <a:rPr lang="en-AU" sz="1800" kern="1200" dirty="0">
                <a:solidFill>
                  <a:schemeClr val="tx1"/>
                </a:solidFill>
                <a:effectLst/>
                <a:latin typeface="+mn-lt"/>
                <a:ea typeface="+mn-ea"/>
                <a:cs typeface="+mn-cs"/>
              </a:rPr>
              <a:t>types</a:t>
            </a:r>
            <a:r>
              <a:rPr lang="he-IL" sz="1800" kern="1200" dirty="0">
                <a:solidFill>
                  <a:schemeClr val="tx1"/>
                </a:solidFill>
                <a:effectLst/>
                <a:latin typeface="+mn-lt"/>
                <a:ea typeface="+mn-ea"/>
                <a:cs typeface="+mn-cs"/>
              </a:rPr>
              <a:t> ו-</a:t>
            </a:r>
            <a:r>
              <a:rPr lang="en-AU" sz="1800" kern="1200" dirty="0">
                <a:solidFill>
                  <a:schemeClr val="tx1"/>
                </a:solidFill>
                <a:effectLst/>
                <a:latin typeface="+mn-lt"/>
                <a:ea typeface="+mn-ea"/>
                <a:cs typeface="+mn-cs"/>
              </a:rPr>
              <a:t>interfaces</a:t>
            </a:r>
            <a:r>
              <a:rPr lang="he-IL" sz="1800" kern="1200" dirty="0">
                <a:solidFill>
                  <a:schemeClr val="tx1"/>
                </a:solidFill>
                <a:effectLst/>
                <a:latin typeface="+mn-lt"/>
                <a:ea typeface="+mn-ea"/>
                <a:cs typeface="+mn-cs"/>
              </a:rPr>
              <a:t> שצריך לממש ולמעשה אם הם לא יבואו לידי ביטוי, ניפול בקומפילציה.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בנוסף ב-</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יש את הקונספט של </a:t>
            </a:r>
            <a:r>
              <a:rPr lang="en-AU" sz="1800" kern="1200" dirty="0">
                <a:solidFill>
                  <a:schemeClr val="tx1"/>
                </a:solidFill>
                <a:effectLst/>
                <a:latin typeface="+mn-lt"/>
                <a:ea typeface="+mn-ea"/>
                <a:cs typeface="+mn-cs"/>
              </a:rPr>
              <a:t>generics</a:t>
            </a:r>
            <a:r>
              <a:rPr lang="he-IL" sz="1800" kern="1200" dirty="0">
                <a:solidFill>
                  <a:schemeClr val="tx1"/>
                </a:solidFill>
                <a:effectLst/>
                <a:latin typeface="+mn-lt"/>
                <a:ea typeface="+mn-ea"/>
                <a:cs typeface="+mn-cs"/>
              </a:rPr>
              <a:t> למשל מי שאולי מכיר מ-</a:t>
            </a:r>
            <a:r>
              <a:rPr lang="en-AU" sz="1800" kern="1200" dirty="0">
                <a:solidFill>
                  <a:schemeClr val="tx1"/>
                </a:solidFill>
                <a:effectLst/>
                <a:latin typeface="+mn-lt"/>
                <a:ea typeface="+mn-ea"/>
                <a:cs typeface="+mn-cs"/>
              </a:rPr>
              <a:t>java</a:t>
            </a:r>
            <a:r>
              <a:rPr lang="he-IL" sz="1800" kern="1200" dirty="0">
                <a:solidFill>
                  <a:schemeClr val="tx1"/>
                </a:solidFill>
                <a:effectLst/>
                <a:latin typeface="+mn-lt"/>
                <a:ea typeface="+mn-ea"/>
                <a:cs typeface="+mn-cs"/>
              </a:rPr>
              <a:t> או מ-</a:t>
            </a:r>
            <a:r>
              <a:rPr lang="en-AU" sz="1800" kern="1200" dirty="0">
                <a:solidFill>
                  <a:schemeClr val="tx1"/>
                </a:solidFill>
                <a:effectLst/>
                <a:latin typeface="+mn-lt"/>
                <a:ea typeface="+mn-ea"/>
                <a:cs typeface="+mn-cs"/>
              </a:rPr>
              <a:t>TS</a:t>
            </a:r>
            <a:r>
              <a:rPr lang="he-IL" sz="1800" kern="1200" dirty="0">
                <a:solidFill>
                  <a:schemeClr val="tx1"/>
                </a:solidFill>
                <a:effectLst/>
                <a:latin typeface="+mn-lt"/>
                <a:ea typeface="+mn-ea"/>
                <a:cs typeface="+mn-cs"/>
              </a:rPr>
              <a:t> עצמו עוד קונספט שאין ב-</a:t>
            </a:r>
            <a:r>
              <a:rPr lang="en-AU" sz="1800" kern="1200" dirty="0">
                <a:solidFill>
                  <a:schemeClr val="tx1"/>
                </a:solidFill>
                <a:effectLst/>
                <a:latin typeface="+mn-lt"/>
                <a:ea typeface="+mn-ea"/>
                <a:cs typeface="+mn-cs"/>
              </a:rPr>
              <a:t>JS</a:t>
            </a:r>
            <a:r>
              <a:rPr lang="he-IL" sz="1800" kern="1200" dirty="0">
                <a:solidFill>
                  <a:schemeClr val="tx1"/>
                </a:solidFill>
                <a:effectLst/>
                <a:latin typeface="+mn-lt"/>
                <a:ea typeface="+mn-ea"/>
                <a:cs typeface="+mn-cs"/>
              </a:rPr>
              <a:t> - שזו דרך לגרום מרכיב </a:t>
            </a:r>
            <a:r>
              <a:rPr lang="he-IL" sz="1800" kern="1200" dirty="0" err="1">
                <a:solidFill>
                  <a:schemeClr val="tx1"/>
                </a:solidFill>
                <a:effectLst/>
                <a:latin typeface="+mn-lt"/>
                <a:ea typeface="+mn-ea"/>
                <a:cs typeface="+mn-cs"/>
              </a:rPr>
              <a:t>מסויים</a:t>
            </a:r>
            <a:r>
              <a:rPr lang="he-IL" sz="1800" kern="1200" dirty="0">
                <a:solidFill>
                  <a:schemeClr val="tx1"/>
                </a:solidFill>
                <a:effectLst/>
                <a:latin typeface="+mn-lt"/>
                <a:ea typeface="+mn-ea"/>
                <a:cs typeface="+mn-cs"/>
              </a:rPr>
              <a:t> בקוד כמו פונקציה למשל להיות לא </a:t>
            </a:r>
            <a:r>
              <a:rPr lang="en-AU" sz="1800" kern="1200" dirty="0">
                <a:solidFill>
                  <a:schemeClr val="tx1"/>
                </a:solidFill>
                <a:effectLst/>
                <a:latin typeface="+mn-lt"/>
                <a:ea typeface="+mn-ea"/>
                <a:cs typeface="+mn-cs"/>
              </a:rPr>
              <a:t> </a:t>
            </a:r>
            <a:r>
              <a:rPr lang="he-IL" sz="1800" kern="1200" dirty="0">
                <a:solidFill>
                  <a:schemeClr val="tx1"/>
                </a:solidFill>
                <a:effectLst/>
                <a:latin typeface="+mn-lt"/>
                <a:ea typeface="+mn-ea"/>
                <a:cs typeface="+mn-cs"/>
              </a:rPr>
              <a:t>מוגבל ל-</a:t>
            </a:r>
            <a:r>
              <a:rPr lang="en-AU" sz="1800" kern="1200" dirty="0">
                <a:solidFill>
                  <a:schemeClr val="tx1"/>
                </a:solidFill>
                <a:effectLst/>
                <a:latin typeface="+mn-lt"/>
                <a:ea typeface="+mn-ea"/>
                <a:cs typeface="+mn-cs"/>
              </a:rPr>
              <a:t>type </a:t>
            </a:r>
            <a:r>
              <a:rPr lang="he-IL" sz="1800" kern="1200" dirty="0">
                <a:solidFill>
                  <a:schemeClr val="tx1"/>
                </a:solidFill>
                <a:effectLst/>
                <a:latin typeface="+mn-lt"/>
                <a:ea typeface="+mn-ea"/>
                <a:cs typeface="+mn-cs"/>
              </a:rPr>
              <a:t> אחד ספציפי.  </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800" kern="1200" dirty="0">
                <a:solidFill>
                  <a:schemeClr val="tx1"/>
                </a:solidFill>
                <a:effectLst/>
                <a:latin typeface="+mn-lt"/>
                <a:ea typeface="+mn-ea"/>
                <a:cs typeface="+mn-cs"/>
              </a:rPr>
              <a:t>ואני בטוח שיש עוד שאני לא זוכר וחלקכם כנראה שכן אבל אלו עיקר הדברים. </a:t>
            </a:r>
            <a:endParaRPr lang="en-AU" sz="18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5</a:t>
            </a:fld>
            <a:endParaRPr lang="en-IL"/>
          </a:p>
        </p:txBody>
      </p:sp>
    </p:spTree>
    <p:extLst>
      <p:ext uri="{BB962C8B-B14F-4D97-AF65-F5344CB8AC3E}">
        <p14:creationId xmlns:p14="http://schemas.microsoft.com/office/powerpoint/2010/main" val="285311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AU" sz="1200" kern="1200" dirty="0">
                <a:solidFill>
                  <a:schemeClr val="tx1"/>
                </a:solidFill>
                <a:effectLst/>
                <a:latin typeface="+mn-lt"/>
                <a:ea typeface="+mn-ea"/>
                <a:cs typeface="+mn-cs"/>
              </a:rPr>
              <a:t>DI</a:t>
            </a:r>
            <a:r>
              <a:rPr lang="he-IL" sz="1200" kern="1200" dirty="0">
                <a:solidFill>
                  <a:schemeClr val="tx1"/>
                </a:solidFill>
                <a:effectLst/>
                <a:latin typeface="+mn-lt"/>
                <a:ea typeface="+mn-ea"/>
                <a:cs typeface="+mn-cs"/>
              </a:rPr>
              <a:t> – הוא למעשה </a:t>
            </a:r>
            <a:r>
              <a:rPr lang="en-AU" sz="1200" kern="1200" dirty="0">
                <a:solidFill>
                  <a:schemeClr val="tx1"/>
                </a:solidFill>
                <a:effectLst/>
                <a:latin typeface="+mn-lt"/>
                <a:ea typeface="+mn-ea"/>
                <a:cs typeface="+mn-cs"/>
              </a:rPr>
              <a:t>inversion of control</a:t>
            </a:r>
            <a:r>
              <a:rPr lang="he-IL" sz="1200" kern="1200" dirty="0">
                <a:solidFill>
                  <a:schemeClr val="tx1"/>
                </a:solidFill>
                <a:effectLst/>
                <a:latin typeface="+mn-lt"/>
                <a:ea typeface="+mn-ea"/>
                <a:cs typeface="+mn-cs"/>
              </a:rPr>
              <a:t> או העברת השליטה לפלטפורמה, במקרה הזה </a:t>
            </a:r>
            <a:r>
              <a:rPr lang="en-AU" sz="1200" kern="1200" dirty="0">
                <a:solidFill>
                  <a:schemeClr val="tx1"/>
                </a:solidFill>
                <a:effectLst/>
                <a:latin typeface="+mn-lt"/>
                <a:ea typeface="+mn-ea"/>
                <a:cs typeface="+mn-cs"/>
              </a:rPr>
              <a:t>nest run time system</a:t>
            </a:r>
            <a:r>
              <a:rPr lang="he-IL" sz="1200" kern="1200" dirty="0">
                <a:solidFill>
                  <a:schemeClr val="tx1"/>
                </a:solidFill>
                <a:effectLst/>
                <a:latin typeface="+mn-lt"/>
                <a:ea typeface="+mn-ea"/>
                <a:cs typeface="+mn-cs"/>
              </a:rPr>
              <a:t> כאשר ניתן לה את ראשות להזריק את המרכיבים שרכיב מסוים תלוי בהם באופן עצמאי, במקום לעשות זאת בקוד באופן</a:t>
            </a:r>
            <a:r>
              <a:rPr lang="en-AU" sz="1200" kern="1200" dirty="0">
                <a:solidFill>
                  <a:schemeClr val="tx1"/>
                </a:solidFill>
                <a:effectLst/>
                <a:latin typeface="+mn-lt"/>
                <a:ea typeface="+mn-ea"/>
                <a:cs typeface="+mn-cs"/>
              </a:rPr>
              <a:t> hard coded</a:t>
            </a:r>
            <a:r>
              <a:rPr lang="he-IL" sz="1200" kern="1200" dirty="0">
                <a:solidFill>
                  <a:schemeClr val="tx1"/>
                </a:solidFill>
                <a:effectLst/>
                <a:latin typeface="+mn-lt"/>
                <a:ea typeface="+mn-ea"/>
                <a:cs typeface="+mn-cs"/>
              </a:rPr>
              <a:t>. הלכה למעשה זה אומר שבמקום שאנחנו נקרא לפונקציה </a:t>
            </a:r>
            <a:r>
              <a:rPr lang="en-AU" sz="1200" kern="1200" dirty="0">
                <a:solidFill>
                  <a:schemeClr val="tx1"/>
                </a:solidFill>
                <a:effectLst/>
                <a:latin typeface="+mn-lt"/>
                <a:ea typeface="+mn-ea"/>
                <a:cs typeface="+mn-cs"/>
              </a:rPr>
              <a:t>new </a:t>
            </a:r>
            <a:r>
              <a:rPr lang="he-IL" sz="1200" kern="1200" dirty="0">
                <a:solidFill>
                  <a:schemeClr val="tx1"/>
                </a:solidFill>
                <a:effectLst/>
                <a:latin typeface="+mn-lt"/>
                <a:ea typeface="+mn-ea"/>
                <a:cs typeface="+mn-cs"/>
              </a:rPr>
              <a:t> כדי לאתחל את ה-</a:t>
            </a:r>
            <a:r>
              <a:rPr lang="en-AU"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שלנו לדוגמה, רק נצהיר על ה-</a:t>
            </a:r>
            <a:r>
              <a:rPr lang="en-AU" sz="1200" kern="1200" dirty="0">
                <a:solidFill>
                  <a:schemeClr val="tx1"/>
                </a:solidFill>
                <a:effectLst/>
                <a:latin typeface="+mn-lt"/>
                <a:ea typeface="+mn-ea"/>
                <a:cs typeface="+mn-cs"/>
              </a:rPr>
              <a:t>providers</a:t>
            </a:r>
            <a:r>
              <a:rPr lang="he-IL" sz="1200" kern="1200" dirty="0">
                <a:solidFill>
                  <a:schemeClr val="tx1"/>
                </a:solidFill>
                <a:effectLst/>
                <a:latin typeface="+mn-lt"/>
                <a:ea typeface="+mn-ea"/>
                <a:cs typeface="+mn-cs"/>
              </a:rPr>
              <a:t> שאנחנו צריכים וניתן לפלטפורמה לעשות זאת עבורנו. זה יתרון שיבוא לידי ביטוח כאשר נצטרך להחליף חלק מהמרכיבים של המערכת שלנו במרכיבים אחרים בעלי אותן תכונות, כך נוכל לעשות שינוי במעט מקודמות ולמעשה להצהיר על מרכיב אחר שמחליף מרכיב בעל תכונות דומות.  זה יבוא לידי ביטוי גם ב-</a:t>
            </a:r>
            <a:r>
              <a:rPr lang="en-AU" sz="1200" kern="1200" dirty="0">
                <a:solidFill>
                  <a:schemeClr val="tx1"/>
                </a:solidFill>
                <a:effectLst/>
                <a:latin typeface="+mn-lt"/>
                <a:ea typeface="+mn-ea"/>
                <a:cs typeface="+mn-cs"/>
              </a:rPr>
              <a:t>test</a:t>
            </a:r>
            <a:r>
              <a:rPr lang="he-IL" sz="1200" kern="1200" dirty="0">
                <a:solidFill>
                  <a:schemeClr val="tx1"/>
                </a:solidFill>
                <a:effectLst/>
                <a:latin typeface="+mn-lt"/>
                <a:ea typeface="+mn-ea"/>
                <a:cs typeface="+mn-cs"/>
              </a:rPr>
              <a:t> של אותו מרכיב, כאשר נוכל להחליף מרכיב לא רלוונטי לבדיקות במרכיב אחר שלמעשה יהיה </a:t>
            </a:r>
            <a:r>
              <a:rPr lang="en-AU" sz="1200" kern="1200" dirty="0">
                <a:solidFill>
                  <a:schemeClr val="tx1"/>
                </a:solidFill>
                <a:effectLst/>
                <a:latin typeface="+mn-lt"/>
                <a:ea typeface="+mn-ea"/>
                <a:cs typeface="+mn-cs"/>
              </a:rPr>
              <a:t>mock</a:t>
            </a:r>
            <a:r>
              <a:rPr lang="he-IL" sz="1200" kern="1200" dirty="0">
                <a:solidFill>
                  <a:schemeClr val="tx1"/>
                </a:solidFill>
                <a:effectLst/>
                <a:latin typeface="+mn-lt"/>
                <a:ea typeface="+mn-ea"/>
                <a:cs typeface="+mn-cs"/>
              </a:rPr>
              <a:t> שלו. </a:t>
            </a:r>
          </a:p>
          <a:p>
            <a:pPr algn="l" rtl="0"/>
            <a:endParaRPr lang="he-IL" sz="1200" kern="1200" dirty="0">
              <a:solidFill>
                <a:schemeClr val="tx1"/>
              </a:solidFill>
              <a:effectLst/>
              <a:latin typeface="+mn-lt"/>
              <a:ea typeface="+mn-ea"/>
              <a:cs typeface="+mn-cs"/>
            </a:endParaRPr>
          </a:p>
          <a:p>
            <a:pPr algn="l" rtl="0"/>
            <a:endParaRPr lang="he-IL" sz="1200" kern="1200" dirty="0">
              <a:solidFill>
                <a:schemeClr val="tx1"/>
              </a:solidFill>
              <a:effectLst/>
              <a:latin typeface="+mn-lt"/>
              <a:ea typeface="+mn-ea"/>
              <a:cs typeface="+mn-cs"/>
            </a:endParaRPr>
          </a:p>
          <a:p>
            <a:pPr algn="l" rtl="0"/>
            <a:endParaRPr lang="he-IL"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US" sz="1200" kern="1200" dirty="0">
              <a:solidFill>
                <a:schemeClr val="tx1"/>
              </a:solidFill>
              <a:effectLst/>
              <a:latin typeface="+mn-lt"/>
              <a:ea typeface="+mn-ea"/>
              <a:cs typeface="+mn-cs"/>
            </a:endParaRPr>
          </a:p>
          <a:p>
            <a:pPr algn="r" rtl="1"/>
            <a:endParaRPr lang="en-IL" sz="1200" kern="1200" dirty="0">
              <a:solidFill>
                <a:schemeClr val="tx1"/>
              </a:solidFill>
              <a:effectLst/>
              <a:latin typeface="+mn-lt"/>
              <a:ea typeface="+mn-ea"/>
              <a:cs typeface="+mn-cs"/>
            </a:endParaRPr>
          </a:p>
          <a:p>
            <a:pPr algn="r" rtl="1"/>
            <a:endParaRPr lang="en-IL"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850163-67CE-1445-A832-1977356FC86B}" type="slidenum">
              <a:rPr lang="en-IL" smtClean="0"/>
              <a:t>6</a:t>
            </a:fld>
            <a:endParaRPr lang="en-IL"/>
          </a:p>
        </p:txBody>
      </p:sp>
    </p:spTree>
    <p:extLst>
      <p:ext uri="{BB962C8B-B14F-4D97-AF65-F5344CB8AC3E}">
        <p14:creationId xmlns:p14="http://schemas.microsoft.com/office/powerpoint/2010/main" val="34738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Rest and </a:t>
            </a:r>
            <a:r>
              <a:rPr lang="en-US" sz="1200" b="1" kern="1200" dirty="0" err="1">
                <a:solidFill>
                  <a:schemeClr val="tx1"/>
                </a:solidFill>
                <a:effectLst/>
                <a:latin typeface="+mn-lt"/>
                <a:ea typeface="+mn-ea"/>
                <a:cs typeface="+mn-cs"/>
              </a:rPr>
              <a:t>graphQL</a:t>
            </a:r>
            <a:r>
              <a:rPr lang="en-US" sz="1200" b="1" kern="1200" dirty="0">
                <a:solidFill>
                  <a:schemeClr val="tx1"/>
                </a:solidFill>
                <a:effectLst/>
                <a:latin typeface="+mn-lt"/>
                <a:ea typeface="+mn-ea"/>
                <a:cs typeface="+mn-cs"/>
              </a:rPr>
              <a:t>: </a:t>
            </a:r>
            <a:r>
              <a:rPr lang="en-IL"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 be used to build REST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GraphQL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apis</a:t>
            </a:r>
            <a:r>
              <a:rPr lang="en-US" sz="1200" kern="1200" dirty="0">
                <a:solidFill>
                  <a:schemeClr val="tx1"/>
                </a:solidFill>
                <a:effectLst/>
                <a:latin typeface="+mn-lt"/>
                <a:ea typeface="+mn-ea"/>
                <a:cs typeface="+mn-cs"/>
              </a:rPr>
              <a:t>  (builds a wrapper above Apollo)</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7</a:t>
            </a:fld>
            <a:endParaRPr lang="en-IL"/>
          </a:p>
        </p:txBody>
      </p:sp>
    </p:spTree>
    <p:extLst>
      <p:ext uri="{BB962C8B-B14F-4D97-AF65-F5344CB8AC3E}">
        <p14:creationId xmlns:p14="http://schemas.microsoft.com/office/powerpoint/2010/main" val="212777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kern="1200" dirty="0">
              <a:solidFill>
                <a:schemeClr val="tx1"/>
              </a:solidFill>
              <a:effectLst/>
              <a:latin typeface="+mn-lt"/>
              <a:ea typeface="+mn-ea"/>
              <a:cs typeface="+mn-cs"/>
            </a:endParaRPr>
          </a:p>
          <a:p>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כמו שאמרנו מקודם כולו בנוי כמו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עם אבני בנייה דומות , ונראה דוגמאות</a:t>
            </a:r>
            <a:endParaRPr lang="en-US"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היתרון המרכזי בלעבוד עם </a:t>
            </a:r>
            <a:r>
              <a:rPr lang="en-US" sz="1200" kern="1200" dirty="0">
                <a:solidFill>
                  <a:schemeClr val="tx1"/>
                </a:solidFill>
                <a:effectLst/>
                <a:latin typeface="+mn-lt"/>
                <a:ea typeface="+mn-ea"/>
                <a:cs typeface="+mn-cs"/>
              </a:rPr>
              <a:t>architecture </a:t>
            </a:r>
            <a:r>
              <a:rPr lang="he-IL" sz="1200" kern="1200" dirty="0">
                <a:solidFill>
                  <a:schemeClr val="tx1"/>
                </a:solidFill>
                <a:effectLst/>
                <a:latin typeface="+mn-lt"/>
                <a:ea typeface="+mn-ea"/>
                <a:cs typeface="+mn-cs"/>
              </a:rPr>
              <a:t>מוגדרת מראש זה שימוש ב </a:t>
            </a:r>
            <a:r>
              <a:rPr lang="en-US" sz="1200" kern="1200" dirty="0">
                <a:solidFill>
                  <a:schemeClr val="tx1"/>
                </a:solidFill>
                <a:effectLst/>
                <a:latin typeface="+mn-lt"/>
                <a:ea typeface="+mn-ea"/>
                <a:cs typeface="+mn-cs"/>
              </a:rPr>
              <a:t>best practices </a:t>
            </a:r>
            <a:r>
              <a:rPr lang="he-IL" sz="1200" kern="1200" dirty="0">
                <a:solidFill>
                  <a:schemeClr val="tx1"/>
                </a:solidFill>
                <a:effectLst/>
                <a:latin typeface="+mn-lt"/>
                <a:ea typeface="+mn-ea"/>
                <a:cs typeface="+mn-cs"/>
              </a:rPr>
              <a:t> ותחזוקה ידידותית </a:t>
            </a:r>
          </a:p>
          <a:p>
            <a:pPr algn="r" rtl="1"/>
            <a:r>
              <a:rPr lang="he-IL" sz="1200" kern="1200" dirty="0">
                <a:solidFill>
                  <a:schemeClr val="tx1"/>
                </a:solidFill>
                <a:effectLst/>
                <a:latin typeface="+mn-lt"/>
                <a:ea typeface="+mn-ea"/>
                <a:cs typeface="+mn-cs"/>
              </a:rPr>
              <a:t>ישנו יישור קו בנושא </a:t>
            </a:r>
            <a:r>
              <a:rPr lang="he-IL" sz="1200" kern="1200" dirty="0" err="1">
                <a:solidFill>
                  <a:schemeClr val="tx1"/>
                </a:solidFill>
                <a:effectLst/>
                <a:latin typeface="+mn-lt"/>
                <a:ea typeface="+mn-ea"/>
                <a:cs typeface="+mn-cs"/>
              </a:rPr>
              <a:t>האריטקטורה</a:t>
            </a:r>
            <a:r>
              <a:rPr lang="he-IL" sz="1200" kern="1200" dirty="0">
                <a:solidFill>
                  <a:schemeClr val="tx1"/>
                </a:solidFill>
                <a:effectLst/>
                <a:latin typeface="+mn-lt"/>
                <a:ea typeface="+mn-ea"/>
                <a:cs typeface="+mn-cs"/>
              </a:rPr>
              <a:t> ולמעשה </a:t>
            </a:r>
            <a:r>
              <a:rPr lang="he-IL" sz="1200" kern="1200" dirty="0" err="1">
                <a:solidFill>
                  <a:schemeClr val="tx1"/>
                </a:solidFill>
                <a:effectLst/>
                <a:latin typeface="+mn-lt"/>
                <a:ea typeface="+mn-ea"/>
                <a:cs typeface="+mn-cs"/>
              </a:rPr>
              <a:t>נסט</a:t>
            </a:r>
            <a:r>
              <a:rPr lang="he-IL" sz="1200" kern="1200" dirty="0">
                <a:solidFill>
                  <a:schemeClr val="tx1"/>
                </a:solidFill>
                <a:effectLst/>
                <a:latin typeface="+mn-lt"/>
                <a:ea typeface="+mn-ea"/>
                <a:cs typeface="+mn-cs"/>
              </a:rPr>
              <a:t> כופה עלינו את </a:t>
            </a:r>
            <a:r>
              <a:rPr lang="he-IL" sz="1200" kern="1200" dirty="0" err="1">
                <a:solidFill>
                  <a:schemeClr val="tx1"/>
                </a:solidFill>
                <a:effectLst/>
                <a:latin typeface="+mn-lt"/>
                <a:ea typeface="+mn-ea"/>
                <a:cs typeface="+mn-cs"/>
              </a:rPr>
              <a:t>הארכיטקרטורה</a:t>
            </a:r>
            <a:r>
              <a:rPr lang="he-IL" sz="1200" kern="1200" dirty="0">
                <a:solidFill>
                  <a:schemeClr val="tx1"/>
                </a:solidFill>
                <a:effectLst/>
                <a:latin typeface="+mn-lt"/>
                <a:ea typeface="+mn-ea"/>
                <a:cs typeface="+mn-cs"/>
              </a:rPr>
              <a:t> שלו</a:t>
            </a:r>
            <a:br>
              <a:rPr lang="en-US" sz="1200" kern="1200" dirty="0">
                <a:solidFill>
                  <a:schemeClr val="tx1"/>
                </a:solidFill>
                <a:effectLst/>
                <a:latin typeface="+mn-lt"/>
                <a:ea typeface="+mn-ea"/>
                <a:cs typeface="+mn-cs"/>
              </a:rPr>
            </a:br>
            <a:r>
              <a:rPr lang="he-IL" sz="1200" kern="1200" dirty="0">
                <a:solidFill>
                  <a:schemeClr val="tx1"/>
                </a:solidFill>
                <a:effectLst/>
                <a:latin typeface="+mn-lt"/>
                <a:ea typeface="+mn-ea"/>
                <a:cs typeface="+mn-cs"/>
              </a:rPr>
              <a:t>למרות </a:t>
            </a:r>
            <a:r>
              <a:rPr lang="he-IL" sz="1200" kern="1200" dirty="0" err="1">
                <a:solidFill>
                  <a:schemeClr val="tx1"/>
                </a:solidFill>
                <a:effectLst/>
                <a:latin typeface="+mn-lt"/>
                <a:ea typeface="+mn-ea"/>
                <a:cs typeface="+mn-cs"/>
              </a:rPr>
              <a:t>הכל</a:t>
            </a:r>
            <a:r>
              <a:rPr lang="he-IL" sz="1200" kern="1200" dirty="0">
                <a:solidFill>
                  <a:schemeClr val="tx1"/>
                </a:solidFill>
                <a:effectLst/>
                <a:latin typeface="+mn-lt"/>
                <a:ea typeface="+mn-ea"/>
                <a:cs typeface="+mn-cs"/>
              </a:rPr>
              <a:t> הוא דיין מאוד גמיש ולא קובל מתכנתים </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8</a:t>
            </a:fld>
            <a:endParaRPr lang="en-IL"/>
          </a:p>
        </p:txBody>
      </p:sp>
    </p:spTree>
    <p:extLst>
      <p:ext uri="{BB962C8B-B14F-4D97-AF65-F5344CB8AC3E}">
        <p14:creationId xmlns:p14="http://schemas.microsoft.com/office/powerpoint/2010/main" val="418079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Jest is a delightful JavaScript Testing Framework with a focus on simplicity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based on </a:t>
            </a:r>
            <a:r>
              <a:rPr lang="en-US" sz="1200" b="1" i="0" kern="1200" dirty="0">
                <a:solidFill>
                  <a:schemeClr val="tx1"/>
                </a:solidFill>
                <a:effectLst/>
                <a:latin typeface="+mn-lt"/>
                <a:ea typeface="+mn-ea"/>
                <a:cs typeface="+mn-cs"/>
              </a:rPr>
              <a:t>Jasmin</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9</a:t>
            </a:fld>
            <a:endParaRPr lang="en-IL"/>
          </a:p>
        </p:txBody>
      </p:sp>
    </p:spTree>
    <p:extLst>
      <p:ext uri="{BB962C8B-B14F-4D97-AF65-F5344CB8AC3E}">
        <p14:creationId xmlns:p14="http://schemas.microsoft.com/office/powerpoint/2010/main" val="160093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Nestjs</a:t>
            </a:r>
            <a:r>
              <a:rPr lang="en-US" sz="1200" kern="1200" dirty="0">
                <a:solidFill>
                  <a:schemeClr val="tx1"/>
                </a:solidFill>
                <a:effectLst/>
                <a:latin typeface="+mn-lt"/>
                <a:ea typeface="+mn-ea"/>
                <a:cs typeface="+mn-cs"/>
              </a:rPr>
              <a:t> gives a cli which you can create project, module, services in an easy way with</a:t>
            </a:r>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10</a:t>
            </a:fld>
            <a:endParaRPr lang="en-IL"/>
          </a:p>
        </p:txBody>
      </p:sp>
    </p:spTree>
    <p:extLst>
      <p:ext uri="{BB962C8B-B14F-4D97-AF65-F5344CB8AC3E}">
        <p14:creationId xmlns:p14="http://schemas.microsoft.com/office/powerpoint/2010/main" val="237094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mn-cs"/>
              </a:rPr>
              <a:t>אז נכון,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זה </a:t>
            </a:r>
            <a:r>
              <a:rPr lang="en-AU" sz="1200" kern="1200" dirty="0">
                <a:solidFill>
                  <a:schemeClr val="tx1"/>
                </a:solidFill>
                <a:effectLst/>
                <a:latin typeface="+mn-lt"/>
                <a:ea typeface="+mn-ea"/>
                <a:cs typeface="+mn-cs"/>
              </a:rPr>
              <a:t>framework</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FE</a:t>
            </a:r>
            <a:r>
              <a:rPr lang="he-IL" sz="1200" kern="1200" dirty="0">
                <a:solidFill>
                  <a:schemeClr val="tx1"/>
                </a:solidFill>
                <a:effectLst/>
                <a:latin typeface="+mn-lt"/>
                <a:ea typeface="+mn-ea"/>
                <a:cs typeface="+mn-cs"/>
              </a:rPr>
              <a:t> </a:t>
            </a:r>
            <a:r>
              <a:rPr lang="he-IL" sz="1200" kern="1200" dirty="0" err="1">
                <a:solidFill>
                  <a:schemeClr val="tx1"/>
                </a:solidFill>
                <a:effectLst/>
                <a:latin typeface="+mn-lt"/>
                <a:ea typeface="+mn-ea"/>
                <a:cs typeface="+mn-cs"/>
              </a:rPr>
              <a:t>ונסט</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BE</a:t>
            </a:r>
            <a:r>
              <a:rPr lang="he-IL" sz="1200" kern="1200" dirty="0">
                <a:solidFill>
                  <a:schemeClr val="tx1"/>
                </a:solidFill>
                <a:effectLst/>
                <a:latin typeface="+mn-lt"/>
                <a:ea typeface="+mn-ea"/>
                <a:cs typeface="+mn-cs"/>
              </a:rPr>
              <a:t> ,אבל עדיין יש הרבה דמיון בין שני ה-</a:t>
            </a:r>
            <a:r>
              <a:rPr lang="en-AU" sz="1200" kern="1200" dirty="0">
                <a:solidFill>
                  <a:schemeClr val="tx1"/>
                </a:solidFill>
                <a:effectLst/>
                <a:latin typeface="+mn-lt"/>
                <a:ea typeface="+mn-ea"/>
                <a:cs typeface="+mn-cs"/>
              </a:rPr>
              <a:t>frameworks</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 </a:t>
            </a:r>
            <a:r>
              <a:rPr lang="he-IL" sz="1200" kern="1200" dirty="0">
                <a:solidFill>
                  <a:schemeClr val="tx1"/>
                </a:solidFill>
                <a:effectLst/>
                <a:latin typeface="+mn-lt"/>
                <a:ea typeface="+mn-ea"/>
                <a:cs typeface="+mn-cs"/>
              </a:rPr>
              <a:t> הזכרנו </a:t>
            </a:r>
            <a:r>
              <a:rPr lang="he-IL" sz="1200" kern="1200" dirty="0" err="1">
                <a:solidFill>
                  <a:schemeClr val="tx1"/>
                </a:solidFill>
                <a:effectLst/>
                <a:latin typeface="+mn-lt"/>
                <a:ea typeface="+mn-ea"/>
                <a:cs typeface="+mn-cs"/>
              </a:rPr>
              <a:t>בנתיים</a:t>
            </a:r>
            <a:r>
              <a:rPr lang="he-IL" sz="1200" kern="1200" dirty="0">
                <a:solidFill>
                  <a:schemeClr val="tx1"/>
                </a:solidFill>
                <a:effectLst/>
                <a:latin typeface="+mn-lt"/>
                <a:ea typeface="+mn-ea"/>
                <a:cs typeface="+mn-cs"/>
              </a:rPr>
              <a:t> ארבע נקודות דמיון – שימוש ב-</a:t>
            </a:r>
            <a:r>
              <a:rPr lang="en-AU" sz="1200" kern="1200" dirty="0">
                <a:solidFill>
                  <a:schemeClr val="tx1"/>
                </a:solidFill>
                <a:effectLst/>
                <a:latin typeface="+mn-lt"/>
                <a:ea typeface="+mn-ea"/>
                <a:cs typeface="+mn-cs"/>
              </a:rPr>
              <a:t>TS</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a:t>
            </a:r>
            <a:r>
              <a:rPr lang="he-IL"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dependency injection</a:t>
            </a:r>
            <a:r>
              <a:rPr lang="he-IL" sz="1200" kern="1200" dirty="0">
                <a:solidFill>
                  <a:schemeClr val="tx1"/>
                </a:solidFill>
                <a:effectLst/>
                <a:latin typeface="+mn-lt"/>
                <a:ea typeface="+mn-ea"/>
                <a:cs typeface="+mn-cs"/>
              </a:rPr>
              <a:t>, ה-</a:t>
            </a:r>
            <a:r>
              <a:rPr lang="en-AU" sz="1200" kern="1200" dirty="0">
                <a:solidFill>
                  <a:schemeClr val="tx1"/>
                </a:solidFill>
                <a:effectLst/>
                <a:latin typeface="+mn-lt"/>
                <a:ea typeface="+mn-ea"/>
                <a:cs typeface="+mn-cs"/>
              </a:rPr>
              <a:t>CLI</a:t>
            </a:r>
            <a:r>
              <a:rPr lang="he-IL" sz="1200" kern="1200" dirty="0">
                <a:solidFill>
                  <a:schemeClr val="tx1"/>
                </a:solidFill>
                <a:effectLst/>
                <a:latin typeface="+mn-lt"/>
                <a:ea typeface="+mn-ea"/>
                <a:cs typeface="+mn-cs"/>
              </a:rPr>
              <a:t> והארכיטקטורה של </a:t>
            </a:r>
            <a:r>
              <a:rPr lang="he-IL" sz="1200" kern="1200" dirty="0" err="1">
                <a:solidFill>
                  <a:schemeClr val="tx1"/>
                </a:solidFill>
                <a:effectLst/>
                <a:latin typeface="+mn-lt"/>
                <a:ea typeface="+mn-ea"/>
                <a:cs typeface="+mn-cs"/>
              </a:rPr>
              <a:t>הפרוייקט</a:t>
            </a:r>
            <a:r>
              <a:rPr lang="he-IL" sz="1200" kern="1200" dirty="0">
                <a:solidFill>
                  <a:schemeClr val="tx1"/>
                </a:solidFill>
                <a:effectLst/>
                <a:latin typeface="+mn-lt"/>
                <a:ea typeface="+mn-ea"/>
                <a:cs typeface="+mn-cs"/>
              </a:rPr>
              <a:t>. לעניות דעתי נקודת הדמיון הכי משמעותית היא למעשה </a:t>
            </a:r>
            <a:r>
              <a:rPr lang="he-IL" sz="1200" kern="1200" dirty="0" err="1">
                <a:solidFill>
                  <a:schemeClr val="tx1"/>
                </a:solidFill>
                <a:effectLst/>
                <a:latin typeface="+mn-lt"/>
                <a:ea typeface="+mn-ea"/>
                <a:cs typeface="+mn-cs"/>
              </a:rPr>
              <a:t>האריטקטורה</a:t>
            </a:r>
            <a:r>
              <a:rPr lang="he-IL" sz="1200" kern="1200" dirty="0">
                <a:solidFill>
                  <a:schemeClr val="tx1"/>
                </a:solidFill>
                <a:effectLst/>
                <a:latin typeface="+mn-lt"/>
                <a:ea typeface="+mn-ea"/>
                <a:cs typeface="+mn-cs"/>
              </a:rPr>
              <a:t> ומיד נראה כמה </a:t>
            </a:r>
            <a:r>
              <a:rPr lang="he-IL" sz="1200" kern="1200" dirty="0" err="1">
                <a:solidFill>
                  <a:schemeClr val="tx1"/>
                </a:solidFill>
                <a:effectLst/>
                <a:latin typeface="+mn-lt"/>
                <a:ea typeface="+mn-ea"/>
                <a:cs typeface="+mn-cs"/>
              </a:rPr>
              <a:t>דגאות</a:t>
            </a:r>
            <a:r>
              <a:rPr lang="he-IL" sz="1200" kern="1200" dirty="0">
                <a:solidFill>
                  <a:schemeClr val="tx1"/>
                </a:solidFill>
                <a:effectLst/>
                <a:latin typeface="+mn-lt"/>
                <a:ea typeface="+mn-ea"/>
                <a:cs typeface="+mn-cs"/>
              </a:rPr>
              <a:t> פשוטות שיחזקו את הנקודה הזו.  </a:t>
            </a:r>
          </a:p>
          <a:p>
            <a:pPr algn="r" rtl="1"/>
            <a:endParaRPr lang="he-IL" sz="1200" kern="1200" dirty="0">
              <a:solidFill>
                <a:schemeClr val="tx1"/>
              </a:solidFill>
              <a:effectLst/>
              <a:latin typeface="+mn-lt"/>
              <a:ea typeface="+mn-ea"/>
              <a:cs typeface="+mn-cs"/>
            </a:endParaRPr>
          </a:p>
          <a:p>
            <a:pPr algn="r" rtl="1"/>
            <a:r>
              <a:rPr lang="he-IL" sz="1200" kern="1200" dirty="0">
                <a:solidFill>
                  <a:schemeClr val="tx1"/>
                </a:solidFill>
                <a:effectLst/>
                <a:latin typeface="+mn-lt"/>
                <a:ea typeface="+mn-ea"/>
                <a:cs typeface="+mn-cs"/>
              </a:rPr>
              <a:t>כך, למעשה אפשר לומר שאם אתם מכירים </a:t>
            </a:r>
            <a:r>
              <a:rPr lang="he-IL" sz="1200" kern="1200" dirty="0" err="1">
                <a:solidFill>
                  <a:schemeClr val="tx1"/>
                </a:solidFill>
                <a:effectLst/>
                <a:latin typeface="+mn-lt"/>
                <a:ea typeface="+mn-ea"/>
                <a:cs typeface="+mn-cs"/>
              </a:rPr>
              <a:t>אנגולר</a:t>
            </a:r>
            <a:r>
              <a:rPr lang="he-IL" sz="1200" kern="1200" dirty="0">
                <a:solidFill>
                  <a:schemeClr val="tx1"/>
                </a:solidFill>
                <a:effectLst/>
                <a:latin typeface="+mn-lt"/>
                <a:ea typeface="+mn-ea"/>
                <a:cs typeface="+mn-cs"/>
              </a:rPr>
              <a:t> ברמה טובה, תוכלו </a:t>
            </a:r>
            <a:r>
              <a:rPr lang="he-IL" sz="1200" kern="1200" dirty="0" err="1">
                <a:solidFill>
                  <a:schemeClr val="tx1"/>
                </a:solidFill>
                <a:effectLst/>
                <a:latin typeface="+mn-lt"/>
                <a:ea typeface="+mn-ea"/>
                <a:cs typeface="+mn-cs"/>
              </a:rPr>
              <a:t>להכנס</a:t>
            </a:r>
            <a:r>
              <a:rPr lang="he-IL" sz="1200" kern="1200" dirty="0">
                <a:solidFill>
                  <a:schemeClr val="tx1"/>
                </a:solidFill>
                <a:effectLst/>
                <a:latin typeface="+mn-lt"/>
                <a:ea typeface="+mn-ea"/>
                <a:cs typeface="+mn-cs"/>
              </a:rPr>
              <a:t> ל</a:t>
            </a:r>
            <a:r>
              <a:rPr lang="en-AU" sz="1200" kern="1200" dirty="0">
                <a:solidFill>
                  <a:schemeClr val="tx1"/>
                </a:solidFill>
                <a:effectLst/>
                <a:latin typeface="+mn-lt"/>
                <a:ea typeface="+mn-ea"/>
                <a:cs typeface="+mn-cs"/>
              </a:rPr>
              <a:t>Nest</a:t>
            </a:r>
            <a:r>
              <a:rPr lang="he-IL" sz="1200" kern="1200" dirty="0">
                <a:solidFill>
                  <a:schemeClr val="tx1"/>
                </a:solidFill>
                <a:effectLst/>
                <a:latin typeface="+mn-lt"/>
                <a:ea typeface="+mn-ea"/>
                <a:cs typeface="+mn-cs"/>
              </a:rPr>
              <a:t> באופן אינטואיטיבי ובמהירות. </a:t>
            </a:r>
          </a:p>
          <a:p>
            <a:pPr algn="r" rtl="1"/>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endParaRPr lang="en-IL" sz="1200" kern="1200" dirty="0">
              <a:solidFill>
                <a:schemeClr val="tx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L" sz="1200" kern="1200" dirty="0">
              <a:solidFill>
                <a:schemeClr val="tx1"/>
              </a:solidFill>
              <a:effectLst/>
              <a:latin typeface="+mn-lt"/>
              <a:ea typeface="+mn-ea"/>
              <a:cs typeface="+mn-cs"/>
            </a:endParaRPr>
          </a:p>
          <a:p>
            <a:pPr marL="285750" indent="-285750">
              <a:buFont typeface="Arial" panose="020B0604020202020204" pitchFamily="34" charset="0"/>
              <a:buChar char="•"/>
            </a:pPr>
            <a:endParaRPr lang="en-IL" sz="1800" dirty="0"/>
          </a:p>
        </p:txBody>
      </p:sp>
      <p:sp>
        <p:nvSpPr>
          <p:cNvPr id="4" name="Slide Number Placeholder 3"/>
          <p:cNvSpPr>
            <a:spLocks noGrp="1"/>
          </p:cNvSpPr>
          <p:nvPr>
            <p:ph type="sldNum" sz="quarter" idx="5"/>
          </p:nvPr>
        </p:nvSpPr>
        <p:spPr/>
        <p:txBody>
          <a:bodyPr/>
          <a:lstStyle/>
          <a:p>
            <a:fld id="{D2850163-67CE-1445-A832-1977356FC86B}" type="slidenum">
              <a:rPr lang="en-IL" smtClean="0"/>
              <a:t>11</a:t>
            </a:fld>
            <a:endParaRPr lang="en-IL"/>
          </a:p>
        </p:txBody>
      </p:sp>
    </p:spTree>
    <p:extLst>
      <p:ext uri="{BB962C8B-B14F-4D97-AF65-F5344CB8AC3E}">
        <p14:creationId xmlns:p14="http://schemas.microsoft.com/office/powerpoint/2010/main" val="165270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13/03/2021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124160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13/03/2021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43656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13/03/2021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88553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D4AB29-D7CE-BF42-9604-B5027FE70E55}" type="datetimeFigureOut">
              <a:rPr lang="en-IL" smtClean="0"/>
              <a:t>13/03/2021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56012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D4AB29-D7CE-BF42-9604-B5027FE70E55}" type="datetimeFigureOut">
              <a:rPr lang="en-IL" smtClean="0"/>
              <a:t>13/03/2021</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1206582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D4AB29-D7CE-BF42-9604-B5027FE70E55}" type="datetimeFigureOut">
              <a:rPr lang="en-IL" smtClean="0"/>
              <a:t>13/03/2021</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06798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4AB29-D7CE-BF42-9604-B5027FE70E55}" type="datetimeFigureOut">
              <a:rPr lang="en-IL" smtClean="0"/>
              <a:t>13/03/2021</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6476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D4AB29-D7CE-BF42-9604-B5027FE70E55}" type="datetimeFigureOut">
              <a:rPr lang="en-IL" smtClean="0"/>
              <a:t>13/03/2021</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81946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D4AB29-D7CE-BF42-9604-B5027FE70E55}" type="datetimeFigureOut">
              <a:rPr lang="en-IL" smtClean="0"/>
              <a:t>13/03/2021</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94430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13/03/2021</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323304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D4AB29-D7CE-BF42-9604-B5027FE70E55}" type="datetimeFigureOut">
              <a:rPr lang="en-IL" smtClean="0"/>
              <a:t>13/03/2021</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500CF478-7C25-C14A-8BC0-2DA4C841FF92}" type="slidenum">
              <a:rPr lang="en-IL" smtClean="0"/>
              <a:t>‹#›</a:t>
            </a:fld>
            <a:endParaRPr lang="en-IL"/>
          </a:p>
        </p:txBody>
      </p:sp>
    </p:spTree>
    <p:extLst>
      <p:ext uri="{BB962C8B-B14F-4D97-AF65-F5344CB8AC3E}">
        <p14:creationId xmlns:p14="http://schemas.microsoft.com/office/powerpoint/2010/main" val="2008413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4AB29-D7CE-BF42-9604-B5027FE70E55}" type="datetimeFigureOut">
              <a:rPr lang="en-IL" smtClean="0"/>
              <a:t>13/03/2021</a:t>
            </a:fld>
            <a:endParaRPr lang="en-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CF478-7C25-C14A-8BC0-2DA4C841FF92}" type="slidenum">
              <a:rPr lang="en-IL" smtClean="0"/>
              <a:t>‹#›</a:t>
            </a:fld>
            <a:endParaRPr lang="en-IL"/>
          </a:p>
        </p:txBody>
      </p:sp>
    </p:spTree>
    <p:extLst>
      <p:ext uri="{BB962C8B-B14F-4D97-AF65-F5344CB8AC3E}">
        <p14:creationId xmlns:p14="http://schemas.microsoft.com/office/powerpoint/2010/main" val="7938891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expressjs.com/en/4x/api.html#res" TargetMode="External"/><Relationship Id="rId2" Type="http://schemas.openxmlformats.org/officeDocument/2006/relationships/hyperlink" Target="https://expressjs.com/en/4x/api.html#req"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Aspect-oriented_programm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2"/>
          <a:srcRect t="13432" b="11568"/>
          <a:stretch/>
        </p:blipFill>
        <p:spPr>
          <a:xfrm>
            <a:off x="20" y="10"/>
            <a:ext cx="12191980" cy="6857990"/>
          </a:xfrm>
          <a:prstGeom prst="rect">
            <a:avLst/>
          </a:prstGeom>
        </p:spPr>
      </p:pic>
      <p:sp>
        <p:nvSpPr>
          <p:cNvPr id="2" name="Title 1">
            <a:extLst>
              <a:ext uri="{FF2B5EF4-FFF2-40B4-BE49-F238E27FC236}">
                <a16:creationId xmlns:a16="http://schemas.microsoft.com/office/drawing/2014/main" id="{92514768-4EB4-404B-9F5E-51748DFAFC88}"/>
              </a:ext>
            </a:extLst>
          </p:cNvPr>
          <p:cNvSpPr>
            <a:spLocks noGrp="1"/>
          </p:cNvSpPr>
          <p:nvPr>
            <p:ph type="ctrTitle"/>
          </p:nvPr>
        </p:nvSpPr>
        <p:spPr>
          <a:xfrm>
            <a:off x="8095594" y="4106911"/>
            <a:ext cx="3852041" cy="1834056"/>
          </a:xfrm>
        </p:spPr>
        <p:txBody>
          <a:bodyPr>
            <a:normAutofit/>
          </a:bodyPr>
          <a:lstStyle/>
          <a:p>
            <a:r>
              <a:rPr lang="en-US" sz="3600" b="1" dirty="0" err="1"/>
              <a:t>NestJs</a:t>
            </a:r>
            <a:r>
              <a:rPr lang="en-US" sz="3600" b="1" dirty="0"/>
              <a:t> – A progressive Node.js framework</a:t>
            </a:r>
            <a:endParaRPr lang="en-IL" sz="3600" dirty="0"/>
          </a:p>
        </p:txBody>
      </p:sp>
      <p:sp>
        <p:nvSpPr>
          <p:cNvPr id="3" name="Subtitle 2">
            <a:extLst>
              <a:ext uri="{FF2B5EF4-FFF2-40B4-BE49-F238E27FC236}">
                <a16:creationId xmlns:a16="http://schemas.microsoft.com/office/drawing/2014/main" id="{6F6D4EB6-6BF4-0A42-B3F6-2BFD06BA74FB}"/>
              </a:ext>
            </a:extLst>
          </p:cNvPr>
          <p:cNvSpPr>
            <a:spLocks noGrp="1"/>
          </p:cNvSpPr>
          <p:nvPr>
            <p:ph type="subTitle" idx="1"/>
          </p:nvPr>
        </p:nvSpPr>
        <p:spPr>
          <a:xfrm>
            <a:off x="7782910" y="6174706"/>
            <a:ext cx="4330262" cy="683284"/>
          </a:xfrm>
        </p:spPr>
        <p:txBody>
          <a:bodyPr>
            <a:normAutofit/>
          </a:bodyPr>
          <a:lstStyle/>
          <a:p>
            <a:r>
              <a:rPr lang="en-US" sz="2000" dirty="0"/>
              <a:t>B</a:t>
            </a:r>
            <a:r>
              <a:rPr lang="en-IL" sz="2000" dirty="0"/>
              <a:t>y Avraham Hamu &amp; Asaf Naory</a:t>
            </a:r>
          </a:p>
        </p:txBody>
      </p:sp>
    </p:spTree>
    <p:extLst>
      <p:ext uri="{BB962C8B-B14F-4D97-AF65-F5344CB8AC3E}">
        <p14:creationId xmlns:p14="http://schemas.microsoft.com/office/powerpoint/2010/main" val="439014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351681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166255" y="38862"/>
            <a:ext cx="3103270" cy="523220"/>
          </a:xfrm>
          <a:prstGeom prst="rect">
            <a:avLst/>
          </a:prstGeom>
          <a:noFill/>
        </p:spPr>
        <p:txBody>
          <a:bodyPr wrap="square" rtlCol="0">
            <a:spAutoFit/>
          </a:bodyPr>
          <a:lstStyle/>
          <a:p>
            <a:r>
              <a:rPr lang="en-IL" sz="2800" b="1" dirty="0"/>
              <a:t>NestJS VS angular?</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398347" y="2112630"/>
            <a:ext cx="1280241" cy="722139"/>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398347" y="3274790"/>
            <a:ext cx="1634854" cy="752879"/>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5"/>
          <a:stretch>
            <a:fillRect/>
          </a:stretch>
        </p:blipFill>
        <p:spPr>
          <a:xfrm>
            <a:off x="250354" y="5872382"/>
            <a:ext cx="1280429" cy="710238"/>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6"/>
          <a:stretch>
            <a:fillRect/>
          </a:stretch>
        </p:blipFill>
        <p:spPr>
          <a:xfrm>
            <a:off x="398347" y="4746093"/>
            <a:ext cx="984442" cy="681537"/>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3072536" y="2347433"/>
            <a:ext cx="1647182" cy="400110"/>
          </a:xfrm>
          <a:prstGeom prst="rect">
            <a:avLst/>
          </a:prstGeom>
          <a:noFill/>
        </p:spPr>
        <p:txBody>
          <a:bodyPr wrap="none" rtlCol="0">
            <a:spAutoFit/>
          </a:bodyPr>
          <a:lstStyle/>
          <a:p>
            <a:pPr marL="342900" indent="-342900">
              <a:buFont typeface="Wingdings" pitchFamily="2" charset="2"/>
              <a:buChar char="ü"/>
            </a:pPr>
            <a:r>
              <a:rPr lang="en-IL" sz="2000" b="1" dirty="0"/>
              <a:t>TypeScript</a:t>
            </a:r>
          </a:p>
        </p:txBody>
      </p:sp>
      <p:sp>
        <p:nvSpPr>
          <p:cNvPr id="26" name="TextBox 25">
            <a:extLst>
              <a:ext uri="{FF2B5EF4-FFF2-40B4-BE49-F238E27FC236}">
                <a16:creationId xmlns:a16="http://schemas.microsoft.com/office/drawing/2014/main" id="{C4E80126-863B-FA45-8B76-1F3802987254}"/>
              </a:ext>
            </a:extLst>
          </p:cNvPr>
          <p:cNvSpPr txBox="1"/>
          <p:nvPr/>
        </p:nvSpPr>
        <p:spPr>
          <a:xfrm>
            <a:off x="2642343" y="3511169"/>
            <a:ext cx="3422190" cy="400110"/>
          </a:xfrm>
          <a:prstGeom prst="rect">
            <a:avLst/>
          </a:prstGeom>
          <a:noFill/>
        </p:spPr>
        <p:txBody>
          <a:bodyPr wrap="square" rtlCol="0">
            <a:spAutoFit/>
          </a:bodyPr>
          <a:lstStyle/>
          <a:p>
            <a:pPr marL="342900" indent="-342900">
              <a:buFont typeface="Wingdings" pitchFamily="2" charset="2"/>
              <a:buChar char="ü"/>
            </a:pPr>
            <a:r>
              <a:rPr lang="en-IL" sz="2000" b="1" dirty="0"/>
              <a:t>Dependency injection</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2215040" y="4849518"/>
            <a:ext cx="3471074"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1954229" y="6027446"/>
            <a:ext cx="3992696" cy="400110"/>
          </a:xfrm>
          <a:prstGeom prst="rect">
            <a:avLst/>
          </a:prstGeom>
          <a:noFill/>
        </p:spPr>
        <p:txBody>
          <a:bodyPr wrap="none" rtlCol="0">
            <a:spAutoFit/>
          </a:bodyPr>
          <a:lstStyle/>
          <a:p>
            <a:pPr marL="285750" indent="-285750">
              <a:buFont typeface="Wingdings" pitchFamily="2" charset="2"/>
              <a:buChar char="ü"/>
            </a:pPr>
            <a:r>
              <a:rPr lang="en-IL" sz="2000" b="1" dirty="0"/>
              <a:t>Application </a:t>
            </a:r>
            <a:r>
              <a:rPr lang="en-AU" sz="2000" b="1" dirty="0"/>
              <a:t>modular </a:t>
            </a:r>
            <a:r>
              <a:rPr lang="en-IL" sz="2000" b="1" dirty="0"/>
              <a:t>architecture</a:t>
            </a:r>
            <a:endParaRPr lang="en-IL" sz="2000" dirty="0"/>
          </a:p>
        </p:txBody>
      </p:sp>
      <p:cxnSp>
        <p:nvCxnSpPr>
          <p:cNvPr id="11" name="Straight Connector 10">
            <a:extLst>
              <a:ext uri="{FF2B5EF4-FFF2-40B4-BE49-F238E27FC236}">
                <a16:creationId xmlns:a16="http://schemas.microsoft.com/office/drawing/2014/main" id="{6B0CFD8D-1EC2-F249-8F86-A3305C2CEA98}"/>
              </a:ext>
            </a:extLst>
          </p:cNvPr>
          <p:cNvCxnSpPr>
            <a:cxnSpLocks/>
          </p:cNvCxnSpPr>
          <p:nvPr/>
        </p:nvCxnSpPr>
        <p:spPr>
          <a:xfrm>
            <a:off x="6064533" y="1072681"/>
            <a:ext cx="0" cy="5745303"/>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075D7F18-C308-6A41-B03A-C6EE2EF2AA76}"/>
              </a:ext>
            </a:extLst>
          </p:cNvPr>
          <p:cNvSpPr txBox="1"/>
          <p:nvPr/>
        </p:nvSpPr>
        <p:spPr>
          <a:xfrm>
            <a:off x="6807485" y="2410195"/>
            <a:ext cx="1647182" cy="400110"/>
          </a:xfrm>
          <a:prstGeom prst="rect">
            <a:avLst/>
          </a:prstGeom>
          <a:noFill/>
        </p:spPr>
        <p:txBody>
          <a:bodyPr wrap="none" rtlCol="0">
            <a:spAutoFit/>
          </a:bodyPr>
          <a:lstStyle/>
          <a:p>
            <a:pPr marL="342900" indent="-342900">
              <a:buFont typeface="Wingdings" pitchFamily="2" charset="2"/>
              <a:buChar char="ü"/>
            </a:pPr>
            <a:r>
              <a:rPr lang="en-IL" sz="2000" b="1" dirty="0"/>
              <a:t>TypeScript</a:t>
            </a:r>
          </a:p>
        </p:txBody>
      </p:sp>
      <p:sp>
        <p:nvSpPr>
          <p:cNvPr id="24" name="TextBox 23">
            <a:extLst>
              <a:ext uri="{FF2B5EF4-FFF2-40B4-BE49-F238E27FC236}">
                <a16:creationId xmlns:a16="http://schemas.microsoft.com/office/drawing/2014/main" id="{BB3BAF33-5464-FD4C-B586-872E5589469F}"/>
              </a:ext>
            </a:extLst>
          </p:cNvPr>
          <p:cNvSpPr txBox="1"/>
          <p:nvPr/>
        </p:nvSpPr>
        <p:spPr>
          <a:xfrm>
            <a:off x="6605277" y="3741838"/>
            <a:ext cx="3422190" cy="400110"/>
          </a:xfrm>
          <a:prstGeom prst="rect">
            <a:avLst/>
          </a:prstGeom>
          <a:noFill/>
        </p:spPr>
        <p:txBody>
          <a:bodyPr wrap="square" rtlCol="0">
            <a:spAutoFit/>
          </a:bodyPr>
          <a:lstStyle/>
          <a:p>
            <a:pPr marL="342900" indent="-34290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D621ADF1-6412-5E47-A011-96354DCBA238}"/>
              </a:ext>
            </a:extLst>
          </p:cNvPr>
          <p:cNvSpPr txBox="1"/>
          <p:nvPr/>
        </p:nvSpPr>
        <p:spPr>
          <a:xfrm>
            <a:off x="6536487" y="4994535"/>
            <a:ext cx="3471074" cy="400110"/>
          </a:xfrm>
          <a:prstGeom prst="rect">
            <a:avLst/>
          </a:prstGeom>
          <a:noFill/>
        </p:spPr>
        <p:txBody>
          <a:bodyPr wrap="square" rtlCol="0">
            <a:spAutoFit/>
          </a:bodyPr>
          <a:lstStyle/>
          <a:p>
            <a:pPr marL="285750" indent="-285750">
              <a:buFont typeface="Wingdings" pitchFamily="2" charset="2"/>
              <a:buChar char="ü"/>
            </a:pPr>
            <a:r>
              <a:rPr lang="en-US" sz="2000" b="1" dirty="0"/>
              <a:t>Command-line interface (cli)</a:t>
            </a:r>
            <a:endParaRPr lang="en-IL" sz="2000" b="1" dirty="0"/>
          </a:p>
        </p:txBody>
      </p:sp>
      <p:sp>
        <p:nvSpPr>
          <p:cNvPr id="32" name="TextBox 31">
            <a:extLst>
              <a:ext uri="{FF2B5EF4-FFF2-40B4-BE49-F238E27FC236}">
                <a16:creationId xmlns:a16="http://schemas.microsoft.com/office/drawing/2014/main" id="{9ACF342F-213C-1541-A51A-02E421A47FB4}"/>
              </a:ext>
            </a:extLst>
          </p:cNvPr>
          <p:cNvSpPr txBox="1"/>
          <p:nvPr/>
        </p:nvSpPr>
        <p:spPr>
          <a:xfrm>
            <a:off x="6370371" y="6182510"/>
            <a:ext cx="3992696" cy="400110"/>
          </a:xfrm>
          <a:prstGeom prst="rect">
            <a:avLst/>
          </a:prstGeom>
          <a:noFill/>
        </p:spPr>
        <p:txBody>
          <a:bodyPr wrap="none" rtlCol="0">
            <a:spAutoFit/>
          </a:bodyPr>
          <a:lstStyle/>
          <a:p>
            <a:pPr marL="285750" indent="-285750">
              <a:buFont typeface="Wingdings" pitchFamily="2" charset="2"/>
              <a:buChar char="ü"/>
            </a:pPr>
            <a:r>
              <a:rPr lang="en-IL" sz="2000" b="1" dirty="0"/>
              <a:t>Application </a:t>
            </a:r>
            <a:r>
              <a:rPr lang="en-AU" sz="2000" b="1" dirty="0"/>
              <a:t>modular </a:t>
            </a:r>
            <a:r>
              <a:rPr lang="en-IL" sz="2000" b="1" dirty="0"/>
              <a:t>architecture</a:t>
            </a:r>
            <a:endParaRPr lang="en-IL" sz="2000" dirty="0"/>
          </a:p>
        </p:txBody>
      </p:sp>
      <p:cxnSp>
        <p:nvCxnSpPr>
          <p:cNvPr id="35" name="Straight Connector 34">
            <a:extLst>
              <a:ext uri="{FF2B5EF4-FFF2-40B4-BE49-F238E27FC236}">
                <a16:creationId xmlns:a16="http://schemas.microsoft.com/office/drawing/2014/main" id="{4DDE821D-0AC6-8C4A-AA2C-49AA990B6D87}"/>
              </a:ext>
            </a:extLst>
          </p:cNvPr>
          <p:cNvCxnSpPr>
            <a:cxnSpLocks/>
          </p:cNvCxnSpPr>
          <p:nvPr/>
        </p:nvCxnSpPr>
        <p:spPr>
          <a:xfrm flipH="1" flipV="1">
            <a:off x="162784" y="5803689"/>
            <a:ext cx="12025746" cy="7374"/>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B1696831-5ACF-7841-9272-40166D7FF0A7}"/>
              </a:ext>
            </a:extLst>
          </p:cNvPr>
          <p:cNvCxnSpPr>
            <a:cxnSpLocks/>
          </p:cNvCxnSpPr>
          <p:nvPr/>
        </p:nvCxnSpPr>
        <p:spPr>
          <a:xfrm flipH="1">
            <a:off x="294700" y="4437583"/>
            <a:ext cx="11897300" cy="30648"/>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BB9C8248-0924-EE49-80B1-D3099A660390}"/>
              </a:ext>
            </a:extLst>
          </p:cNvPr>
          <p:cNvCxnSpPr>
            <a:cxnSpLocks/>
          </p:cNvCxnSpPr>
          <p:nvPr/>
        </p:nvCxnSpPr>
        <p:spPr>
          <a:xfrm flipH="1">
            <a:off x="232056" y="2963926"/>
            <a:ext cx="11887201" cy="20940"/>
          </a:xfrm>
          <a:prstGeom prst="line">
            <a:avLst/>
          </a:prstGeom>
        </p:spPr>
        <p:style>
          <a:lnRef idx="3">
            <a:schemeClr val="accent1"/>
          </a:lnRef>
          <a:fillRef idx="0">
            <a:schemeClr val="accent1"/>
          </a:fillRef>
          <a:effectRef idx="2">
            <a:schemeClr val="accent1"/>
          </a:effectRef>
          <a:fontRef idx="minor">
            <a:schemeClr val="tx1"/>
          </a:fontRef>
        </p:style>
      </p:cxnSp>
      <p:pic>
        <p:nvPicPr>
          <p:cNvPr id="51" name="Picture 50" descr="Logo, icon&#10;&#10;Description automatically generated">
            <a:extLst>
              <a:ext uri="{FF2B5EF4-FFF2-40B4-BE49-F238E27FC236}">
                <a16:creationId xmlns:a16="http://schemas.microsoft.com/office/drawing/2014/main" id="{B9D0AB41-1B06-BE49-BB60-D8A261DB1113}"/>
              </a:ext>
            </a:extLst>
          </p:cNvPr>
          <p:cNvPicPr>
            <a:picLocks noChangeAspect="1"/>
          </p:cNvPicPr>
          <p:nvPr/>
        </p:nvPicPr>
        <p:blipFill>
          <a:blip r:embed="rId7"/>
          <a:stretch>
            <a:fillRect/>
          </a:stretch>
        </p:blipFill>
        <p:spPr>
          <a:xfrm>
            <a:off x="346209" y="814427"/>
            <a:ext cx="1146248" cy="992274"/>
          </a:xfrm>
          <a:prstGeom prst="rect">
            <a:avLst/>
          </a:prstGeom>
        </p:spPr>
      </p:pic>
      <p:cxnSp>
        <p:nvCxnSpPr>
          <p:cNvPr id="52" name="Straight Connector 51">
            <a:extLst>
              <a:ext uri="{FF2B5EF4-FFF2-40B4-BE49-F238E27FC236}">
                <a16:creationId xmlns:a16="http://schemas.microsoft.com/office/drawing/2014/main" id="{B7F71677-0AB4-084C-9261-D966302E872B}"/>
              </a:ext>
            </a:extLst>
          </p:cNvPr>
          <p:cNvCxnSpPr>
            <a:cxnSpLocks/>
          </p:cNvCxnSpPr>
          <p:nvPr/>
        </p:nvCxnSpPr>
        <p:spPr>
          <a:xfrm flipH="1">
            <a:off x="218787" y="1938069"/>
            <a:ext cx="11887201" cy="20940"/>
          </a:xfrm>
          <a:prstGeom prst="line">
            <a:avLst/>
          </a:prstGeom>
        </p:spPr>
        <p:style>
          <a:lnRef idx="3">
            <a:schemeClr val="accent1"/>
          </a:lnRef>
          <a:fillRef idx="0">
            <a:schemeClr val="accent1"/>
          </a:fillRef>
          <a:effectRef idx="2">
            <a:schemeClr val="accent1"/>
          </a:effectRef>
          <a:fontRef idx="minor">
            <a:schemeClr val="tx1"/>
          </a:fontRef>
        </p:style>
      </p:cxnSp>
      <p:sp>
        <p:nvSpPr>
          <p:cNvPr id="53" name="TextBox 52">
            <a:extLst>
              <a:ext uri="{FF2B5EF4-FFF2-40B4-BE49-F238E27FC236}">
                <a16:creationId xmlns:a16="http://schemas.microsoft.com/office/drawing/2014/main" id="{D9B261FD-3F79-8A4F-8994-4365C7169A81}"/>
              </a:ext>
            </a:extLst>
          </p:cNvPr>
          <p:cNvSpPr txBox="1"/>
          <p:nvPr/>
        </p:nvSpPr>
        <p:spPr>
          <a:xfrm>
            <a:off x="3260205" y="1257019"/>
            <a:ext cx="1649328" cy="523220"/>
          </a:xfrm>
          <a:prstGeom prst="rect">
            <a:avLst/>
          </a:prstGeom>
          <a:noFill/>
        </p:spPr>
        <p:txBody>
          <a:bodyPr wrap="square" rtlCol="0">
            <a:spAutoFit/>
          </a:bodyPr>
          <a:lstStyle/>
          <a:p>
            <a:r>
              <a:rPr lang="en-IL" sz="2800" dirty="0"/>
              <a:t>NestJS</a:t>
            </a:r>
            <a:endParaRPr lang="en-IL" dirty="0"/>
          </a:p>
        </p:txBody>
      </p:sp>
      <p:sp>
        <p:nvSpPr>
          <p:cNvPr id="54" name="TextBox 53">
            <a:extLst>
              <a:ext uri="{FF2B5EF4-FFF2-40B4-BE49-F238E27FC236}">
                <a16:creationId xmlns:a16="http://schemas.microsoft.com/office/drawing/2014/main" id="{B809F180-3787-B148-A45A-BCF40EE3F680}"/>
              </a:ext>
            </a:extLst>
          </p:cNvPr>
          <p:cNvSpPr txBox="1"/>
          <p:nvPr/>
        </p:nvSpPr>
        <p:spPr>
          <a:xfrm>
            <a:off x="8644329" y="1257019"/>
            <a:ext cx="1674559" cy="523220"/>
          </a:xfrm>
          <a:prstGeom prst="rect">
            <a:avLst/>
          </a:prstGeom>
          <a:noFill/>
        </p:spPr>
        <p:txBody>
          <a:bodyPr wrap="square" rtlCol="0">
            <a:spAutoFit/>
          </a:bodyPr>
          <a:lstStyle/>
          <a:p>
            <a:r>
              <a:rPr lang="en-IL" sz="2800" dirty="0"/>
              <a:t>Angular</a:t>
            </a:r>
            <a:endParaRPr lang="en-IL" dirty="0"/>
          </a:p>
        </p:txBody>
      </p:sp>
      <p:pic>
        <p:nvPicPr>
          <p:cNvPr id="56" name="Picture 55" descr="A stop sign&#10;&#10;Description automatically generated">
            <a:extLst>
              <a:ext uri="{FF2B5EF4-FFF2-40B4-BE49-F238E27FC236}">
                <a16:creationId xmlns:a16="http://schemas.microsoft.com/office/drawing/2014/main" id="{B596AD26-9003-BC49-B396-00F67167A214}"/>
              </a:ext>
            </a:extLst>
          </p:cNvPr>
          <p:cNvPicPr>
            <a:picLocks noChangeAspect="1"/>
          </p:cNvPicPr>
          <p:nvPr/>
        </p:nvPicPr>
        <p:blipFill>
          <a:blip r:embed="rId8"/>
          <a:stretch>
            <a:fillRect/>
          </a:stretch>
        </p:blipFill>
        <p:spPr>
          <a:xfrm>
            <a:off x="6222167" y="929671"/>
            <a:ext cx="1074175" cy="936400"/>
          </a:xfrm>
          <a:prstGeom prst="rect">
            <a:avLst/>
          </a:prstGeom>
        </p:spPr>
      </p:pic>
    </p:spTree>
    <p:extLst>
      <p:ext uri="{BB962C8B-B14F-4D97-AF65-F5344CB8AC3E}">
        <p14:creationId xmlns:p14="http://schemas.microsoft.com/office/powerpoint/2010/main" val="284555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1118-4697-7A43-B220-8A6BD1B74171}"/>
              </a:ext>
            </a:extLst>
          </p:cNvPr>
          <p:cNvSpPr>
            <a:spLocks noGrp="1"/>
          </p:cNvSpPr>
          <p:nvPr>
            <p:ph type="title"/>
          </p:nvPr>
        </p:nvSpPr>
        <p:spPr/>
        <p:txBody>
          <a:bodyPr/>
          <a:lstStyle/>
          <a:p>
            <a:pPr rtl="1"/>
            <a:r>
              <a:rPr lang="en-US" dirty="0"/>
              <a:t>Modules</a:t>
            </a:r>
            <a:endParaRPr lang="en-IL" dirty="0"/>
          </a:p>
        </p:txBody>
      </p:sp>
      <p:pic>
        <p:nvPicPr>
          <p:cNvPr id="5" name="Picture 4" descr="Text&#10;&#10;Description automatically generated">
            <a:extLst>
              <a:ext uri="{FF2B5EF4-FFF2-40B4-BE49-F238E27FC236}">
                <a16:creationId xmlns:a16="http://schemas.microsoft.com/office/drawing/2014/main" id="{ADB103BF-7467-1143-BBD1-809010A4D5EA}"/>
              </a:ext>
            </a:extLst>
          </p:cNvPr>
          <p:cNvPicPr>
            <a:picLocks noChangeAspect="1"/>
          </p:cNvPicPr>
          <p:nvPr/>
        </p:nvPicPr>
        <p:blipFill>
          <a:blip r:embed="rId3"/>
          <a:stretch>
            <a:fillRect/>
          </a:stretch>
        </p:blipFill>
        <p:spPr>
          <a:xfrm>
            <a:off x="278880" y="1428958"/>
            <a:ext cx="5297461" cy="2800869"/>
          </a:xfrm>
          <a:prstGeom prst="rect">
            <a:avLst/>
          </a:prstGeom>
        </p:spPr>
      </p:pic>
      <p:pic>
        <p:nvPicPr>
          <p:cNvPr id="12" name="Picture 11" descr="A stop sign&#10;&#10;Description automatically generated">
            <a:extLst>
              <a:ext uri="{FF2B5EF4-FFF2-40B4-BE49-F238E27FC236}">
                <a16:creationId xmlns:a16="http://schemas.microsoft.com/office/drawing/2014/main" id="{20F116B0-5D45-8040-BB0B-AE550569EA56}"/>
              </a:ext>
            </a:extLst>
          </p:cNvPr>
          <p:cNvPicPr>
            <a:picLocks noChangeAspect="1"/>
          </p:cNvPicPr>
          <p:nvPr/>
        </p:nvPicPr>
        <p:blipFill>
          <a:blip r:embed="rId4"/>
          <a:stretch>
            <a:fillRect/>
          </a:stretch>
        </p:blipFill>
        <p:spPr>
          <a:xfrm>
            <a:off x="5876145" y="3191794"/>
            <a:ext cx="1074175" cy="936400"/>
          </a:xfrm>
          <a:prstGeom prst="rect">
            <a:avLst/>
          </a:prstGeom>
        </p:spPr>
      </p:pic>
      <p:pic>
        <p:nvPicPr>
          <p:cNvPr id="13" name="Picture 12" descr="Logo, icon&#10;&#10;Description automatically generated">
            <a:extLst>
              <a:ext uri="{FF2B5EF4-FFF2-40B4-BE49-F238E27FC236}">
                <a16:creationId xmlns:a16="http://schemas.microsoft.com/office/drawing/2014/main" id="{E65E6148-C7A9-BE42-B5C3-C0610E406838}"/>
              </a:ext>
            </a:extLst>
          </p:cNvPr>
          <p:cNvPicPr>
            <a:picLocks noChangeAspect="1"/>
          </p:cNvPicPr>
          <p:nvPr/>
        </p:nvPicPr>
        <p:blipFill>
          <a:blip r:embed="rId5"/>
          <a:stretch>
            <a:fillRect/>
          </a:stretch>
        </p:blipFill>
        <p:spPr>
          <a:xfrm>
            <a:off x="4430093" y="436684"/>
            <a:ext cx="1146248" cy="99227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E0B316DF-409E-194E-A91D-9EA07B924D3F}"/>
              </a:ext>
            </a:extLst>
          </p:cNvPr>
          <p:cNvPicPr>
            <a:picLocks noChangeAspect="1"/>
          </p:cNvPicPr>
          <p:nvPr/>
        </p:nvPicPr>
        <p:blipFill>
          <a:blip r:embed="rId6"/>
          <a:stretch>
            <a:fillRect/>
          </a:stretch>
        </p:blipFill>
        <p:spPr>
          <a:xfrm>
            <a:off x="5876145" y="4128194"/>
            <a:ext cx="5477655" cy="2642003"/>
          </a:xfrm>
          <a:prstGeom prst="rect">
            <a:avLst/>
          </a:prstGeom>
        </p:spPr>
      </p:pic>
    </p:spTree>
    <p:extLst>
      <p:ext uri="{BB962C8B-B14F-4D97-AF65-F5344CB8AC3E}">
        <p14:creationId xmlns:p14="http://schemas.microsoft.com/office/powerpoint/2010/main" val="250642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76C5-92FA-5946-ADDB-E42C8417BB71}"/>
              </a:ext>
            </a:extLst>
          </p:cNvPr>
          <p:cNvSpPr>
            <a:spLocks noGrp="1"/>
          </p:cNvSpPr>
          <p:nvPr>
            <p:ph type="title"/>
          </p:nvPr>
        </p:nvSpPr>
        <p:spPr/>
        <p:txBody>
          <a:bodyPr/>
          <a:lstStyle/>
          <a:p>
            <a:pPr algn="l" defTabSz="914400" rtl="1" eaLnBrk="1" latinLnBrk="0" hangingPunct="1">
              <a:lnSpc>
                <a:spcPct val="90000"/>
              </a:lnSpc>
              <a:spcBef>
                <a:spcPct val="0"/>
              </a:spcBef>
              <a:buNone/>
            </a:pPr>
            <a:r>
              <a:rPr lang="en-AU" dirty="0"/>
              <a:t>Providers </a:t>
            </a:r>
            <a:endParaRPr lang="en-IL" dirty="0"/>
          </a:p>
        </p:txBody>
      </p:sp>
      <p:pic>
        <p:nvPicPr>
          <p:cNvPr id="5" name="Picture 4" descr="Text&#10;&#10;Description automatically generated">
            <a:extLst>
              <a:ext uri="{FF2B5EF4-FFF2-40B4-BE49-F238E27FC236}">
                <a16:creationId xmlns:a16="http://schemas.microsoft.com/office/drawing/2014/main" id="{B668D010-712F-464C-9331-E6D16CC2FDF2}"/>
              </a:ext>
            </a:extLst>
          </p:cNvPr>
          <p:cNvPicPr>
            <a:picLocks noChangeAspect="1"/>
          </p:cNvPicPr>
          <p:nvPr/>
        </p:nvPicPr>
        <p:blipFill>
          <a:blip r:embed="rId3"/>
          <a:stretch>
            <a:fillRect/>
          </a:stretch>
        </p:blipFill>
        <p:spPr>
          <a:xfrm>
            <a:off x="451980" y="1478018"/>
            <a:ext cx="5004603" cy="362075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4F5183BF-673B-5644-8146-D8B22F70D6CF}"/>
              </a:ext>
            </a:extLst>
          </p:cNvPr>
          <p:cNvPicPr>
            <a:picLocks noChangeAspect="1"/>
          </p:cNvPicPr>
          <p:nvPr/>
        </p:nvPicPr>
        <p:blipFill>
          <a:blip r:embed="rId4"/>
          <a:stretch>
            <a:fillRect/>
          </a:stretch>
        </p:blipFill>
        <p:spPr>
          <a:xfrm>
            <a:off x="5656550" y="4641572"/>
            <a:ext cx="5497283" cy="1993349"/>
          </a:xfrm>
          <a:prstGeom prst="rect">
            <a:avLst/>
          </a:prstGeom>
        </p:spPr>
      </p:pic>
      <p:pic>
        <p:nvPicPr>
          <p:cNvPr id="8" name="Picture 7" descr="Logo, icon&#10;&#10;Description automatically generated">
            <a:extLst>
              <a:ext uri="{FF2B5EF4-FFF2-40B4-BE49-F238E27FC236}">
                <a16:creationId xmlns:a16="http://schemas.microsoft.com/office/drawing/2014/main" id="{89EDDB3A-D7C7-D542-BC15-3582C4BC04EB}"/>
              </a:ext>
            </a:extLst>
          </p:cNvPr>
          <p:cNvPicPr>
            <a:picLocks noChangeAspect="1"/>
          </p:cNvPicPr>
          <p:nvPr/>
        </p:nvPicPr>
        <p:blipFill>
          <a:blip r:embed="rId5"/>
          <a:stretch>
            <a:fillRect/>
          </a:stretch>
        </p:blipFill>
        <p:spPr>
          <a:xfrm>
            <a:off x="4310335" y="531769"/>
            <a:ext cx="1146248" cy="992274"/>
          </a:xfrm>
          <a:prstGeom prst="rect">
            <a:avLst/>
          </a:prstGeom>
        </p:spPr>
      </p:pic>
      <p:pic>
        <p:nvPicPr>
          <p:cNvPr id="9" name="Picture 8" descr="A stop sign&#10;&#10;Description automatically generated">
            <a:extLst>
              <a:ext uri="{FF2B5EF4-FFF2-40B4-BE49-F238E27FC236}">
                <a16:creationId xmlns:a16="http://schemas.microsoft.com/office/drawing/2014/main" id="{EE4E0846-A67F-A647-BE78-A9EA9D9B6C49}"/>
              </a:ext>
            </a:extLst>
          </p:cNvPr>
          <p:cNvPicPr>
            <a:picLocks noChangeAspect="1"/>
          </p:cNvPicPr>
          <p:nvPr/>
        </p:nvPicPr>
        <p:blipFill>
          <a:blip r:embed="rId6"/>
          <a:stretch>
            <a:fillRect/>
          </a:stretch>
        </p:blipFill>
        <p:spPr>
          <a:xfrm>
            <a:off x="5661244" y="3705172"/>
            <a:ext cx="1074175" cy="936400"/>
          </a:xfrm>
          <a:prstGeom prst="rect">
            <a:avLst/>
          </a:prstGeom>
        </p:spPr>
      </p:pic>
    </p:spTree>
    <p:extLst>
      <p:ext uri="{BB962C8B-B14F-4D97-AF65-F5344CB8AC3E}">
        <p14:creationId xmlns:p14="http://schemas.microsoft.com/office/powerpoint/2010/main" val="113859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785446" y="1039080"/>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785446" y="2145774"/>
            <a:ext cx="10405241" cy="2308324"/>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1: Introduction and philosophy</a:t>
            </a:r>
          </a:p>
          <a:p>
            <a:pPr marL="285750" indent="-285750">
              <a:buFont typeface="Wingdings" pitchFamily="2" charset="2"/>
              <a:buChar char="q"/>
            </a:pPr>
            <a:r>
              <a:rPr lang="en-US" sz="2400" dirty="0">
                <a:solidFill>
                  <a:srgbClr val="C00000"/>
                </a:solidFill>
              </a:rPr>
              <a:t>2: Fundamentals </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US" sz="2400" dirty="0">
                <a:solidFill>
                  <a:srgbClr val="C00000"/>
                </a:solidFill>
              </a:rPr>
              <a:t>3: Demo : simple CRUD</a:t>
            </a:r>
          </a:p>
          <a:p>
            <a:pPr marL="285750" indent="-285750">
              <a:buFont typeface="Wingdings" pitchFamily="2" charset="2"/>
              <a:buChar char="q"/>
            </a:pPr>
            <a:r>
              <a:rPr lang="en-US" sz="2400" dirty="0">
                <a:solidFill>
                  <a:srgbClr val="C00000"/>
                </a:solidFill>
              </a:rPr>
              <a:t>4: First walkthrough </a:t>
            </a:r>
          </a:p>
        </p:txBody>
      </p:sp>
    </p:spTree>
    <p:extLst>
      <p:ext uri="{BB962C8B-B14F-4D97-AF65-F5344CB8AC3E}">
        <p14:creationId xmlns:p14="http://schemas.microsoft.com/office/powerpoint/2010/main" val="3058687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116878" y="629266"/>
            <a:ext cx="6422849" cy="167660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a:latin typeface="+mj-lt"/>
                <a:ea typeface="+mj-ea"/>
                <a:cs typeface="+mj-cs"/>
              </a:rPr>
              <a:t>Modules</a:t>
            </a:r>
          </a:p>
        </p:txBody>
      </p:sp>
      <p:sp>
        <p:nvSpPr>
          <p:cNvPr id="12"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6839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804672" y="3829295"/>
            <a:ext cx="3026663" cy="1702498"/>
          </a:xfrm>
          <a:prstGeom prst="rect">
            <a:avLst/>
          </a:prstGeom>
          <a:effectLst/>
        </p:spPr>
      </p:pic>
      <p:sp>
        <p:nvSpPr>
          <p:cNvPr id="7" name="TextBox 6">
            <a:extLst>
              <a:ext uri="{FF2B5EF4-FFF2-40B4-BE49-F238E27FC236}">
                <a16:creationId xmlns:a16="http://schemas.microsoft.com/office/drawing/2014/main" id="{4AC9E983-4A23-9448-AA55-5EEF86865CFC}"/>
              </a:ext>
            </a:extLst>
          </p:cNvPr>
          <p:cNvSpPr txBox="1"/>
          <p:nvPr/>
        </p:nvSpPr>
        <p:spPr>
          <a:xfrm>
            <a:off x="5116879" y="2195109"/>
            <a:ext cx="6422848" cy="3785419"/>
          </a:xfrm>
          <a:prstGeom prst="rect">
            <a:avLst/>
          </a:prstGeom>
        </p:spPr>
        <p:txBody>
          <a:bodyPr vert="horz" lIns="91440" tIns="45720" rIns="91440" bIns="45720" rtlCol="0">
            <a:normAutofit fontScale="92500" lnSpcReduction="10000"/>
          </a:bodyPr>
          <a:lstStyle/>
          <a:p>
            <a:pPr defTabSz="914400">
              <a:lnSpc>
                <a:spcPct val="90000"/>
              </a:lnSpc>
              <a:spcAft>
                <a:spcPts val="600"/>
              </a:spcAft>
            </a:pPr>
            <a:r>
              <a:rPr lang="en-US" sz="3200" dirty="0"/>
              <a:t>In </a:t>
            </a:r>
            <a:r>
              <a:rPr lang="en-US" sz="3200" b="1" dirty="0"/>
              <a:t>Angular</a:t>
            </a:r>
            <a:r>
              <a:rPr lang="en-US" sz="3200" dirty="0"/>
              <a:t>, a </a:t>
            </a:r>
            <a:r>
              <a:rPr lang="en-US" sz="3200" b="1" dirty="0"/>
              <a:t>module</a:t>
            </a:r>
            <a:r>
              <a:rPr lang="en-US" sz="3200" dirty="0"/>
              <a:t> is a mechanism to </a:t>
            </a:r>
            <a:r>
              <a:rPr lang="en-US" sz="3200" dirty="0">
                <a:solidFill>
                  <a:srgbClr val="FF0000"/>
                </a:solidFill>
              </a:rPr>
              <a:t>group</a:t>
            </a:r>
            <a:r>
              <a:rPr lang="en-US" sz="3200" dirty="0"/>
              <a:t> components, directives, pipes and services that are related, in such a way that can be </a:t>
            </a:r>
            <a:r>
              <a:rPr lang="en-US" sz="3200" dirty="0">
                <a:solidFill>
                  <a:srgbClr val="FF0000"/>
                </a:solidFill>
              </a:rPr>
              <a:t>combined</a:t>
            </a:r>
            <a:r>
              <a:rPr lang="en-US" sz="3200" dirty="0"/>
              <a:t> with other </a:t>
            </a:r>
            <a:r>
              <a:rPr lang="en-US" sz="3200" b="1" dirty="0"/>
              <a:t>modules</a:t>
            </a:r>
            <a:r>
              <a:rPr lang="en-US" sz="3200" dirty="0"/>
              <a:t> to create an application. An </a:t>
            </a:r>
            <a:r>
              <a:rPr lang="en-US" sz="3200" b="1" dirty="0"/>
              <a:t>Angular</a:t>
            </a:r>
            <a:r>
              <a:rPr lang="en-US" sz="3200" dirty="0"/>
              <a:t> application can be thought of as a </a:t>
            </a:r>
            <a:r>
              <a:rPr lang="en-US" sz="3200" dirty="0">
                <a:solidFill>
                  <a:srgbClr val="FF0000"/>
                </a:solidFill>
              </a:rPr>
              <a:t>puzzle</a:t>
            </a:r>
            <a:r>
              <a:rPr lang="en-US" sz="3200" dirty="0"/>
              <a:t> where each piece (or each </a:t>
            </a:r>
            <a:r>
              <a:rPr lang="en-US" sz="3200" b="1" dirty="0"/>
              <a:t>module</a:t>
            </a:r>
            <a:r>
              <a:rPr lang="en-US" sz="3200" dirty="0"/>
              <a:t>) is needed to be able to see the full picture.</a:t>
            </a:r>
          </a:p>
          <a:p>
            <a:pPr indent="-228600" defTabSz="914400">
              <a:lnSpc>
                <a:spcPct val="90000"/>
              </a:lnSpc>
              <a:spcAft>
                <a:spcPts val="600"/>
              </a:spcAft>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27FA1513-00DE-B048-83F8-44DEE747FDEA}"/>
              </a:ext>
            </a:extLst>
          </p:cNvPr>
          <p:cNvPicPr>
            <a:picLocks noChangeAspect="1"/>
          </p:cNvPicPr>
          <p:nvPr/>
        </p:nvPicPr>
        <p:blipFill>
          <a:blip r:embed="rId4"/>
          <a:stretch>
            <a:fillRect/>
          </a:stretch>
        </p:blipFill>
        <p:spPr>
          <a:xfrm>
            <a:off x="652273" y="504501"/>
            <a:ext cx="3501670" cy="2304013"/>
          </a:xfrm>
          <a:prstGeom prst="rect">
            <a:avLst/>
          </a:prstGeom>
        </p:spPr>
      </p:pic>
    </p:spTree>
    <p:extLst>
      <p:ext uri="{BB962C8B-B14F-4D97-AF65-F5344CB8AC3E}">
        <p14:creationId xmlns:p14="http://schemas.microsoft.com/office/powerpoint/2010/main" val="44334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210F2A-1B56-454A-B119-C4805D0997A5}"/>
              </a:ext>
            </a:extLst>
          </p:cNvPr>
          <p:cNvPicPr>
            <a:picLocks noChangeAspect="1"/>
          </p:cNvPicPr>
          <p:nvPr/>
        </p:nvPicPr>
        <p:blipFill>
          <a:blip r:embed="rId3"/>
          <a:stretch>
            <a:fillRect/>
          </a:stretch>
        </p:blipFill>
        <p:spPr>
          <a:xfrm>
            <a:off x="2381955" y="643466"/>
            <a:ext cx="7428089" cy="5571067"/>
          </a:xfrm>
          <a:prstGeom prst="rect">
            <a:avLst/>
          </a:prstGeom>
        </p:spPr>
      </p:pic>
      <p:sp>
        <p:nvSpPr>
          <p:cNvPr id="6" name="TextBox 5">
            <a:extLst>
              <a:ext uri="{FF2B5EF4-FFF2-40B4-BE49-F238E27FC236}">
                <a16:creationId xmlns:a16="http://schemas.microsoft.com/office/drawing/2014/main" id="{62B95474-13EC-DE4C-AF3F-A62EA75AB2CD}"/>
              </a:ext>
            </a:extLst>
          </p:cNvPr>
          <p:cNvSpPr txBox="1"/>
          <p:nvPr/>
        </p:nvSpPr>
        <p:spPr>
          <a:xfrm>
            <a:off x="4619296" y="2199845"/>
            <a:ext cx="1101584" cy="369332"/>
          </a:xfrm>
          <a:prstGeom prst="rect">
            <a:avLst/>
          </a:prstGeom>
          <a:noFill/>
        </p:spPr>
        <p:txBody>
          <a:bodyPr wrap="none" rtlCol="0">
            <a:spAutoFit/>
          </a:bodyPr>
          <a:lstStyle/>
          <a:p>
            <a:r>
              <a:rPr lang="en-IL" dirty="0"/>
              <a:t>Module A</a:t>
            </a:r>
          </a:p>
        </p:txBody>
      </p:sp>
      <p:sp>
        <p:nvSpPr>
          <p:cNvPr id="22" name="TextBox 21">
            <a:extLst>
              <a:ext uri="{FF2B5EF4-FFF2-40B4-BE49-F238E27FC236}">
                <a16:creationId xmlns:a16="http://schemas.microsoft.com/office/drawing/2014/main" id="{4C032EDD-999C-C947-BB17-8C69D80CF0B6}"/>
              </a:ext>
            </a:extLst>
          </p:cNvPr>
          <p:cNvSpPr txBox="1"/>
          <p:nvPr/>
        </p:nvSpPr>
        <p:spPr>
          <a:xfrm>
            <a:off x="6793575" y="2218418"/>
            <a:ext cx="1101584" cy="369332"/>
          </a:xfrm>
          <a:prstGeom prst="rect">
            <a:avLst/>
          </a:prstGeom>
          <a:noFill/>
        </p:spPr>
        <p:txBody>
          <a:bodyPr wrap="none" rtlCol="0">
            <a:spAutoFit/>
          </a:bodyPr>
          <a:lstStyle/>
          <a:p>
            <a:r>
              <a:rPr lang="en-IL" dirty="0"/>
              <a:t>Module B</a:t>
            </a:r>
          </a:p>
        </p:txBody>
      </p:sp>
      <p:sp>
        <p:nvSpPr>
          <p:cNvPr id="23" name="TextBox 22">
            <a:extLst>
              <a:ext uri="{FF2B5EF4-FFF2-40B4-BE49-F238E27FC236}">
                <a16:creationId xmlns:a16="http://schemas.microsoft.com/office/drawing/2014/main" id="{F3979F72-AAF2-4248-A684-286C8AE77B16}"/>
              </a:ext>
            </a:extLst>
          </p:cNvPr>
          <p:cNvSpPr txBox="1"/>
          <p:nvPr/>
        </p:nvSpPr>
        <p:spPr>
          <a:xfrm>
            <a:off x="4361792" y="4207189"/>
            <a:ext cx="1101584" cy="369332"/>
          </a:xfrm>
          <a:prstGeom prst="rect">
            <a:avLst/>
          </a:prstGeom>
          <a:noFill/>
        </p:spPr>
        <p:txBody>
          <a:bodyPr wrap="none" rtlCol="0">
            <a:spAutoFit/>
          </a:bodyPr>
          <a:lstStyle/>
          <a:p>
            <a:r>
              <a:rPr lang="en-IL" dirty="0"/>
              <a:t>Module C</a:t>
            </a:r>
          </a:p>
        </p:txBody>
      </p:sp>
      <p:sp>
        <p:nvSpPr>
          <p:cNvPr id="24" name="TextBox 23">
            <a:extLst>
              <a:ext uri="{FF2B5EF4-FFF2-40B4-BE49-F238E27FC236}">
                <a16:creationId xmlns:a16="http://schemas.microsoft.com/office/drawing/2014/main" id="{4450E82D-BE45-544B-823D-36CB87C65ED3}"/>
              </a:ext>
            </a:extLst>
          </p:cNvPr>
          <p:cNvSpPr txBox="1"/>
          <p:nvPr/>
        </p:nvSpPr>
        <p:spPr>
          <a:xfrm>
            <a:off x="6448738" y="4216475"/>
            <a:ext cx="1101584" cy="369332"/>
          </a:xfrm>
          <a:prstGeom prst="rect">
            <a:avLst/>
          </a:prstGeom>
          <a:noFill/>
        </p:spPr>
        <p:txBody>
          <a:bodyPr wrap="none" rtlCol="0">
            <a:spAutoFit/>
          </a:bodyPr>
          <a:lstStyle/>
          <a:p>
            <a:r>
              <a:rPr lang="en-IL" dirty="0"/>
              <a:t>Module D</a:t>
            </a:r>
          </a:p>
        </p:txBody>
      </p:sp>
      <p:sp>
        <p:nvSpPr>
          <p:cNvPr id="10" name="TextBox 9">
            <a:extLst>
              <a:ext uri="{FF2B5EF4-FFF2-40B4-BE49-F238E27FC236}">
                <a16:creationId xmlns:a16="http://schemas.microsoft.com/office/drawing/2014/main" id="{CDC15A5B-7CE6-EA4A-B29E-49CD96A265C7}"/>
              </a:ext>
            </a:extLst>
          </p:cNvPr>
          <p:cNvSpPr txBox="1"/>
          <p:nvPr/>
        </p:nvSpPr>
        <p:spPr>
          <a:xfrm>
            <a:off x="0" y="643466"/>
            <a:ext cx="2067233" cy="523220"/>
          </a:xfrm>
          <a:prstGeom prst="rect">
            <a:avLst/>
          </a:prstGeom>
          <a:noFill/>
        </p:spPr>
        <p:txBody>
          <a:bodyPr wrap="none" rtlCol="0">
            <a:spAutoFit/>
          </a:bodyPr>
          <a:lstStyle/>
          <a:p>
            <a:r>
              <a:rPr lang="en-IL" sz="2800" dirty="0"/>
              <a:t>Root module</a:t>
            </a:r>
          </a:p>
        </p:txBody>
      </p:sp>
      <p:cxnSp>
        <p:nvCxnSpPr>
          <p:cNvPr id="26" name="Curved Connector 25">
            <a:extLst>
              <a:ext uri="{FF2B5EF4-FFF2-40B4-BE49-F238E27FC236}">
                <a16:creationId xmlns:a16="http://schemas.microsoft.com/office/drawing/2014/main" id="{BDB4C1BB-7D97-094A-9B13-AEAAB4F7285B}"/>
              </a:ext>
            </a:extLst>
          </p:cNvPr>
          <p:cNvCxnSpPr>
            <a:cxnSpLocks/>
            <a:stCxn id="10" idx="2"/>
          </p:cNvCxnSpPr>
          <p:nvPr/>
        </p:nvCxnSpPr>
        <p:spPr>
          <a:xfrm rot="16200000" flipH="1">
            <a:off x="1329433" y="870870"/>
            <a:ext cx="756707" cy="1348338"/>
          </a:xfrm>
          <a:prstGeom prst="curvedConnector2">
            <a:avLst/>
          </a:prstGeom>
          <a:ln w="76200">
            <a:solidFill>
              <a:schemeClr val="tx1"/>
            </a:solidFill>
            <a:tailEnd type="triangle"/>
          </a:ln>
        </p:spPr>
        <p:style>
          <a:lnRef idx="1">
            <a:schemeClr val="accent3"/>
          </a:lnRef>
          <a:fillRef idx="0">
            <a:schemeClr val="accent3"/>
          </a:fillRef>
          <a:effectRef idx="0">
            <a:schemeClr val="accent3"/>
          </a:effectRef>
          <a:fontRef idx="minor">
            <a:schemeClr val="tx1"/>
          </a:fontRef>
        </p:style>
      </p:cxnSp>
      <p:sp>
        <p:nvSpPr>
          <p:cNvPr id="29" name="Rectangle 28">
            <a:extLst>
              <a:ext uri="{FF2B5EF4-FFF2-40B4-BE49-F238E27FC236}">
                <a16:creationId xmlns:a16="http://schemas.microsoft.com/office/drawing/2014/main" id="{DB1DBD7F-C29E-8E4D-9829-290735CB5F18}"/>
              </a:ext>
            </a:extLst>
          </p:cNvPr>
          <p:cNvSpPr/>
          <p:nvPr/>
        </p:nvSpPr>
        <p:spPr>
          <a:xfrm>
            <a:off x="6227379" y="4713890"/>
            <a:ext cx="1667780" cy="6936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@controller,</a:t>
            </a:r>
          </a:p>
          <a:p>
            <a:pPr algn="ctr"/>
            <a:r>
              <a:rPr lang="en-IL" dirty="0"/>
              <a:t>@providers…</a:t>
            </a:r>
          </a:p>
        </p:txBody>
      </p:sp>
    </p:spTree>
    <p:extLst>
      <p:ext uri="{BB962C8B-B14F-4D97-AF65-F5344CB8AC3E}">
        <p14:creationId xmlns:p14="http://schemas.microsoft.com/office/powerpoint/2010/main" val="134059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B5848094-0814-5D46-B929-5612499AFC3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Tree>
    <p:extLst>
      <p:ext uri="{BB962C8B-B14F-4D97-AF65-F5344CB8AC3E}">
        <p14:creationId xmlns:p14="http://schemas.microsoft.com/office/powerpoint/2010/main" val="877169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cxnSp>
        <p:nvCxnSpPr>
          <p:cNvPr id="7" name="Curved Connector 6">
            <a:extLst>
              <a:ext uri="{FF2B5EF4-FFF2-40B4-BE49-F238E27FC236}">
                <a16:creationId xmlns:a16="http://schemas.microsoft.com/office/drawing/2014/main" id="{A23A7AD5-607B-044E-A4A0-11FFA828E2EE}"/>
              </a:ext>
            </a:extLst>
          </p:cNvPr>
          <p:cNvCxnSpPr>
            <a:cxnSpLocks/>
          </p:cNvCxnSpPr>
          <p:nvPr/>
        </p:nvCxnSpPr>
        <p:spPr>
          <a:xfrm rot="5400000" flipH="1" flipV="1">
            <a:off x="4883396" y="3069927"/>
            <a:ext cx="1203187" cy="444261"/>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17FE9D8D-D1A8-3B47-B506-80CD4E88259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Tree>
    <p:extLst>
      <p:ext uri="{BB962C8B-B14F-4D97-AF65-F5344CB8AC3E}">
        <p14:creationId xmlns:p14="http://schemas.microsoft.com/office/powerpoint/2010/main" val="210696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98" cy="685800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Modules</a:t>
            </a:r>
          </a:p>
        </p:txBody>
      </p:sp>
      <p:sp>
        <p:nvSpPr>
          <p:cNvPr id="6" name="TextBox 5">
            <a:extLst>
              <a:ext uri="{FF2B5EF4-FFF2-40B4-BE49-F238E27FC236}">
                <a16:creationId xmlns:a16="http://schemas.microsoft.com/office/drawing/2014/main" id="{7753D147-46B6-2D42-B3C3-BE3611BB5D7F}"/>
              </a:ext>
            </a:extLst>
          </p:cNvPr>
          <p:cNvSpPr txBox="1"/>
          <p:nvPr/>
        </p:nvSpPr>
        <p:spPr>
          <a:xfrm>
            <a:off x="667265" y="1213135"/>
            <a:ext cx="9465276" cy="646331"/>
          </a:xfrm>
          <a:prstGeom prst="rect">
            <a:avLst/>
          </a:prstGeom>
          <a:noFill/>
        </p:spPr>
        <p:txBody>
          <a:bodyPr wrap="square" rtlCol="0">
            <a:spAutoFit/>
          </a:bodyPr>
          <a:lstStyle/>
          <a:p>
            <a:r>
              <a:rPr lang="en-US" dirty="0"/>
              <a:t>The resulting architecture will employ multiple modules, each </a:t>
            </a:r>
            <a:r>
              <a:rPr lang="en-US" b="1" dirty="0">
                <a:solidFill>
                  <a:srgbClr val="FF0000"/>
                </a:solidFill>
              </a:rPr>
              <a:t>encapsulating</a:t>
            </a:r>
            <a:r>
              <a:rPr lang="en-US" dirty="0"/>
              <a:t> a closely related set of capabilities.</a:t>
            </a:r>
            <a:endParaRPr lang="en-IL" dirty="0"/>
          </a:p>
        </p:txBody>
      </p:sp>
      <p:pic>
        <p:nvPicPr>
          <p:cNvPr id="3" name="Picture 2">
            <a:extLst>
              <a:ext uri="{FF2B5EF4-FFF2-40B4-BE49-F238E27FC236}">
                <a16:creationId xmlns:a16="http://schemas.microsoft.com/office/drawing/2014/main" id="{A5A05AA0-5B4D-6B47-8CCA-59881FBCDA92}"/>
              </a:ext>
            </a:extLst>
          </p:cNvPr>
          <p:cNvPicPr>
            <a:picLocks noChangeAspect="1"/>
          </p:cNvPicPr>
          <p:nvPr/>
        </p:nvPicPr>
        <p:blipFill>
          <a:blip r:embed="rId4"/>
          <a:stretch>
            <a:fillRect/>
          </a:stretch>
        </p:blipFill>
        <p:spPr>
          <a:xfrm>
            <a:off x="2416630" y="1716289"/>
            <a:ext cx="7380514" cy="5141315"/>
          </a:xfrm>
          <a:prstGeom prst="rect">
            <a:avLst/>
          </a:prstGeom>
        </p:spPr>
      </p:pic>
      <p:cxnSp>
        <p:nvCxnSpPr>
          <p:cNvPr id="10" name="Curved Connector 9">
            <a:extLst>
              <a:ext uri="{FF2B5EF4-FFF2-40B4-BE49-F238E27FC236}">
                <a16:creationId xmlns:a16="http://schemas.microsoft.com/office/drawing/2014/main" id="{E1687701-B18B-C74C-8453-31D53D77C59F}"/>
              </a:ext>
            </a:extLst>
          </p:cNvPr>
          <p:cNvCxnSpPr>
            <a:cxnSpLocks/>
          </p:cNvCxnSpPr>
          <p:nvPr/>
        </p:nvCxnSpPr>
        <p:spPr>
          <a:xfrm rot="5400000" flipH="1" flipV="1">
            <a:off x="3878317" y="4745421"/>
            <a:ext cx="1213944" cy="1150883"/>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cxnSp>
        <p:nvCxnSpPr>
          <p:cNvPr id="7" name="Curved Connector 6">
            <a:extLst>
              <a:ext uri="{FF2B5EF4-FFF2-40B4-BE49-F238E27FC236}">
                <a16:creationId xmlns:a16="http://schemas.microsoft.com/office/drawing/2014/main" id="{A23A7AD5-607B-044E-A4A0-11FFA828E2EE}"/>
              </a:ext>
            </a:extLst>
          </p:cNvPr>
          <p:cNvCxnSpPr>
            <a:cxnSpLocks/>
          </p:cNvCxnSpPr>
          <p:nvPr/>
        </p:nvCxnSpPr>
        <p:spPr>
          <a:xfrm rot="5400000" flipH="1" flipV="1">
            <a:off x="4883396" y="3069927"/>
            <a:ext cx="1203187" cy="444261"/>
          </a:xfrm>
          <a:prstGeom prst="curvedConnector3">
            <a:avLst>
              <a:gd name="adj1" fmla="val 50000"/>
            </a:avLst>
          </a:prstGeom>
          <a:ln w="508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17FE9D8D-D1A8-3B47-B506-80CD4E882591}"/>
              </a:ext>
            </a:extLst>
          </p:cNvPr>
          <p:cNvSpPr txBox="1"/>
          <p:nvPr/>
        </p:nvSpPr>
        <p:spPr>
          <a:xfrm>
            <a:off x="5060731" y="1903040"/>
            <a:ext cx="2067233" cy="523220"/>
          </a:xfrm>
          <a:prstGeom prst="rect">
            <a:avLst/>
          </a:prstGeom>
          <a:solidFill>
            <a:schemeClr val="tx1"/>
          </a:solidFill>
        </p:spPr>
        <p:txBody>
          <a:bodyPr wrap="none" rtlCol="0">
            <a:spAutoFit/>
          </a:bodyPr>
          <a:lstStyle/>
          <a:p>
            <a:r>
              <a:rPr lang="en-IL" sz="2800" dirty="0">
                <a:solidFill>
                  <a:srgbClr val="FF0000"/>
                </a:solidFill>
              </a:rPr>
              <a:t>Root module</a:t>
            </a:r>
          </a:p>
        </p:txBody>
      </p:sp>
      <p:sp>
        <p:nvSpPr>
          <p:cNvPr id="4" name="Double Brace 3">
            <a:extLst>
              <a:ext uri="{FF2B5EF4-FFF2-40B4-BE49-F238E27FC236}">
                <a16:creationId xmlns:a16="http://schemas.microsoft.com/office/drawing/2014/main" id="{45F65994-60CA-064D-830A-37E20F4693A8}"/>
              </a:ext>
            </a:extLst>
          </p:cNvPr>
          <p:cNvSpPr/>
          <p:nvPr/>
        </p:nvSpPr>
        <p:spPr>
          <a:xfrm>
            <a:off x="1371601" y="1859465"/>
            <a:ext cx="9317420" cy="4777817"/>
          </a:xfrm>
          <a:prstGeom prst="bracePair">
            <a:avLst/>
          </a:prstGeom>
          <a:ln w="444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11474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620111" y="720651"/>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166648" y="1890032"/>
            <a:ext cx="10405241" cy="2308324"/>
          </a:xfrm>
          <a:prstGeom prst="rect">
            <a:avLst/>
          </a:prstGeom>
          <a:noFill/>
        </p:spPr>
        <p:txBody>
          <a:bodyPr wrap="square" rtlCol="0">
            <a:spAutoFit/>
          </a:bodyPr>
          <a:lstStyle/>
          <a:p>
            <a:pPr marL="285750" indent="-285750">
              <a:buFont typeface="Wingdings" pitchFamily="2" charset="2"/>
              <a:buChar char="q"/>
            </a:pPr>
            <a:r>
              <a:rPr lang="en-US" sz="2400" dirty="0">
                <a:solidFill>
                  <a:srgbClr val="C00000"/>
                </a:solidFill>
              </a:rPr>
              <a:t>1: Introduction and philosophy</a:t>
            </a:r>
          </a:p>
          <a:p>
            <a:pPr marL="285750" indent="-285750">
              <a:buFont typeface="Wingdings" pitchFamily="2" charset="2"/>
              <a:buChar char="q"/>
            </a:pPr>
            <a:r>
              <a:rPr lang="en-US" sz="2400" dirty="0">
                <a:solidFill>
                  <a:srgbClr val="C00000"/>
                </a:solidFill>
              </a:rPr>
              <a:t>2: Fundamentals </a:t>
            </a:r>
          </a:p>
          <a:p>
            <a:pPr marL="742950" lvl="1" indent="-285750">
              <a:buFont typeface="Wingdings" pitchFamily="2" charset="2"/>
              <a:buChar char="q"/>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US" sz="2400" dirty="0">
                <a:solidFill>
                  <a:srgbClr val="C00000"/>
                </a:solidFill>
              </a:rPr>
              <a:t>3: Demo : simple CRUD</a:t>
            </a:r>
          </a:p>
          <a:p>
            <a:pPr marL="285750" indent="-285750">
              <a:buFont typeface="Wingdings" pitchFamily="2" charset="2"/>
              <a:buChar char="q"/>
            </a:pPr>
            <a:r>
              <a:rPr lang="en-US" sz="2400" dirty="0">
                <a:solidFill>
                  <a:srgbClr val="C00000"/>
                </a:solidFill>
              </a:rPr>
              <a:t>4: First walkthrough </a:t>
            </a:r>
          </a:p>
        </p:txBody>
      </p:sp>
    </p:spTree>
    <p:extLst>
      <p:ext uri="{BB962C8B-B14F-4D97-AF65-F5344CB8AC3E}">
        <p14:creationId xmlns:p14="http://schemas.microsoft.com/office/powerpoint/2010/main" val="2155928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Controllers</a:t>
            </a:r>
          </a:p>
        </p:txBody>
      </p:sp>
      <p:sp>
        <p:nvSpPr>
          <p:cNvPr id="6" name="TextBox 5">
            <a:extLst>
              <a:ext uri="{FF2B5EF4-FFF2-40B4-BE49-F238E27FC236}">
                <a16:creationId xmlns:a16="http://schemas.microsoft.com/office/drawing/2014/main" id="{6DBC79E1-FD80-0C44-831C-D1B0BA3BC196}"/>
              </a:ext>
            </a:extLst>
          </p:cNvPr>
          <p:cNvSpPr txBox="1"/>
          <p:nvPr/>
        </p:nvSpPr>
        <p:spPr>
          <a:xfrm>
            <a:off x="559559" y="1213135"/>
            <a:ext cx="6295869" cy="1200329"/>
          </a:xfrm>
          <a:prstGeom prst="rect">
            <a:avLst/>
          </a:prstGeom>
          <a:noFill/>
        </p:spPr>
        <p:txBody>
          <a:bodyPr wrap="square" rtlCol="0">
            <a:spAutoFit/>
          </a:bodyPr>
          <a:lstStyle/>
          <a:p>
            <a:r>
              <a:rPr lang="en-US" dirty="0"/>
              <a:t>Controllers are responsible for handling incoming </a:t>
            </a:r>
            <a:r>
              <a:rPr lang="en-US" b="1" dirty="0"/>
              <a:t>requests</a:t>
            </a:r>
            <a:r>
              <a:rPr lang="en-US" dirty="0"/>
              <a:t> and returning </a:t>
            </a:r>
            <a:r>
              <a:rPr lang="en-US" b="1" dirty="0"/>
              <a:t>responses</a:t>
            </a:r>
            <a:r>
              <a:rPr lang="en-US" dirty="0"/>
              <a:t> to the client.</a:t>
            </a:r>
          </a:p>
          <a:p>
            <a:br>
              <a:rPr lang="en-US" dirty="0"/>
            </a:br>
            <a:endParaRPr lang="en-IL" dirty="0"/>
          </a:p>
        </p:txBody>
      </p:sp>
      <p:pic>
        <p:nvPicPr>
          <p:cNvPr id="3" name="Picture 2">
            <a:extLst>
              <a:ext uri="{FF2B5EF4-FFF2-40B4-BE49-F238E27FC236}">
                <a16:creationId xmlns:a16="http://schemas.microsoft.com/office/drawing/2014/main" id="{3DEA18C7-F372-644D-8360-F34D5C55F7C8}"/>
              </a:ext>
            </a:extLst>
          </p:cNvPr>
          <p:cNvPicPr>
            <a:picLocks noChangeAspect="1"/>
          </p:cNvPicPr>
          <p:nvPr/>
        </p:nvPicPr>
        <p:blipFill>
          <a:blip r:embed="rId4"/>
          <a:stretch>
            <a:fillRect/>
          </a:stretch>
        </p:blipFill>
        <p:spPr>
          <a:xfrm>
            <a:off x="1012371" y="1848588"/>
            <a:ext cx="10298774" cy="4946238"/>
          </a:xfrm>
          <a:prstGeom prst="rect">
            <a:avLst/>
          </a:prstGeom>
        </p:spPr>
      </p:pic>
    </p:spTree>
    <p:extLst>
      <p:ext uri="{BB962C8B-B14F-4D97-AF65-F5344CB8AC3E}">
        <p14:creationId xmlns:p14="http://schemas.microsoft.com/office/powerpoint/2010/main" val="2540170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347524" y="284366"/>
            <a:ext cx="4640238" cy="830997"/>
          </a:xfrm>
          <a:prstGeom prst="rect">
            <a:avLst/>
          </a:prstGeom>
          <a:noFill/>
        </p:spPr>
        <p:txBody>
          <a:bodyPr wrap="square" rtlCol="0">
            <a:spAutoFit/>
          </a:bodyPr>
          <a:lstStyle/>
          <a:p>
            <a:r>
              <a:rPr lang="en-US" sz="4800" b="1" dirty="0"/>
              <a:t>Route By Verbs </a:t>
            </a:r>
            <a:endParaRPr lang="en-US" sz="4800" dirty="0">
              <a:effectLst/>
            </a:endParaRPr>
          </a:p>
        </p:txBody>
      </p:sp>
      <p:sp>
        <p:nvSpPr>
          <p:cNvPr id="6" name="TextBox 5">
            <a:extLst>
              <a:ext uri="{FF2B5EF4-FFF2-40B4-BE49-F238E27FC236}">
                <a16:creationId xmlns:a16="http://schemas.microsoft.com/office/drawing/2014/main" id="{6DBC79E1-FD80-0C44-831C-D1B0BA3BC196}"/>
              </a:ext>
            </a:extLst>
          </p:cNvPr>
          <p:cNvSpPr txBox="1"/>
          <p:nvPr/>
        </p:nvSpPr>
        <p:spPr>
          <a:xfrm>
            <a:off x="347524" y="1115363"/>
            <a:ext cx="7312232" cy="923330"/>
          </a:xfrm>
          <a:prstGeom prst="rect">
            <a:avLst/>
          </a:prstGeom>
          <a:noFill/>
        </p:spPr>
        <p:txBody>
          <a:bodyPr wrap="square" rtlCol="0">
            <a:spAutoFit/>
          </a:bodyPr>
          <a:lstStyle/>
          <a:p>
            <a:pPr marL="285750" indent="-285750">
              <a:buFont typeface="Arial" panose="020B0604020202020204" pitchFamily="34" charset="0"/>
              <a:buChar char="•"/>
            </a:pPr>
            <a:r>
              <a:rPr lang="en-US" dirty="0"/>
              <a:t>Nest provides all standard HTTP request methods</a:t>
            </a:r>
            <a:br>
              <a:rPr lang="en-US" dirty="0"/>
            </a:br>
            <a:r>
              <a:rPr lang="en-US" dirty="0"/>
              <a:t>as decorators that trigger the class methods respectively</a:t>
            </a:r>
            <a:endParaRPr lang="he-IL" dirty="0"/>
          </a:p>
          <a:p>
            <a:pPr marL="285750" indent="-285750">
              <a:buFont typeface="Arial" panose="020B0604020202020204" pitchFamily="34" charset="0"/>
              <a:buChar char="•"/>
            </a:pPr>
            <a:r>
              <a:rPr lang="en-US" dirty="0"/>
              <a:t>The class methods names don't really matter other than readability. </a:t>
            </a:r>
          </a:p>
        </p:txBody>
      </p:sp>
      <p:pic>
        <p:nvPicPr>
          <p:cNvPr id="7" name="Picture 6" descr="Table&#10;&#10;Description automatically generated with low confidence">
            <a:extLst>
              <a:ext uri="{FF2B5EF4-FFF2-40B4-BE49-F238E27FC236}">
                <a16:creationId xmlns:a16="http://schemas.microsoft.com/office/drawing/2014/main" id="{14F16A53-8FF6-4F46-ABD2-7FD4E98AB4E9}"/>
              </a:ext>
            </a:extLst>
          </p:cNvPr>
          <p:cNvPicPr>
            <a:picLocks noChangeAspect="1"/>
          </p:cNvPicPr>
          <p:nvPr/>
        </p:nvPicPr>
        <p:blipFill>
          <a:blip r:embed="rId4"/>
          <a:stretch>
            <a:fillRect/>
          </a:stretch>
        </p:blipFill>
        <p:spPr>
          <a:xfrm>
            <a:off x="2666546" y="2230716"/>
            <a:ext cx="6271916" cy="3977715"/>
          </a:xfrm>
          <a:prstGeom prst="rect">
            <a:avLst/>
          </a:prstGeom>
        </p:spPr>
      </p:pic>
    </p:spTree>
    <p:extLst>
      <p:ext uri="{BB962C8B-B14F-4D97-AF65-F5344CB8AC3E}">
        <p14:creationId xmlns:p14="http://schemas.microsoft.com/office/powerpoint/2010/main" val="3995781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347523" y="284366"/>
            <a:ext cx="6278563" cy="830997"/>
          </a:xfrm>
          <a:prstGeom prst="rect">
            <a:avLst/>
          </a:prstGeom>
          <a:noFill/>
        </p:spPr>
        <p:txBody>
          <a:bodyPr wrap="square" rtlCol="0">
            <a:spAutoFit/>
          </a:bodyPr>
          <a:lstStyle/>
          <a:p>
            <a:r>
              <a:rPr lang="en-US" sz="4800" b="1" dirty="0"/>
              <a:t>Route Parameters </a:t>
            </a:r>
            <a:endParaRPr lang="en-US" sz="4800" dirty="0">
              <a:effectLst/>
            </a:endParaRPr>
          </a:p>
        </p:txBody>
      </p:sp>
      <p:sp>
        <p:nvSpPr>
          <p:cNvPr id="6" name="TextBox 5">
            <a:extLst>
              <a:ext uri="{FF2B5EF4-FFF2-40B4-BE49-F238E27FC236}">
                <a16:creationId xmlns:a16="http://schemas.microsoft.com/office/drawing/2014/main" id="{6DBC79E1-FD80-0C44-831C-D1B0BA3BC196}"/>
              </a:ext>
            </a:extLst>
          </p:cNvPr>
          <p:cNvSpPr txBox="1"/>
          <p:nvPr/>
        </p:nvSpPr>
        <p:spPr>
          <a:xfrm>
            <a:off x="347524" y="1115363"/>
            <a:ext cx="7312232" cy="369332"/>
          </a:xfrm>
          <a:prstGeom prst="rect">
            <a:avLst/>
          </a:prstGeom>
          <a:noFill/>
        </p:spPr>
        <p:txBody>
          <a:bodyPr wrap="square" rtlCol="0">
            <a:spAutoFit/>
          </a:bodyPr>
          <a:lstStyle/>
          <a:p>
            <a:pPr marL="285750" indent="-285750">
              <a:buFont typeface="Arial" panose="020B0604020202020204" pitchFamily="34" charset="0"/>
              <a:buChar char="•"/>
            </a:pPr>
            <a:r>
              <a:rPr lang="he-IL" dirty="0"/>
              <a:t> </a:t>
            </a:r>
            <a:r>
              <a:rPr lang="en-AU" dirty="0"/>
              <a:t>https:/localhost:3000/employee/23</a:t>
            </a:r>
            <a:endParaRPr lang="en-US" dirty="0"/>
          </a:p>
        </p:txBody>
      </p:sp>
      <p:pic>
        <p:nvPicPr>
          <p:cNvPr id="4" name="Picture 3" descr="Text&#10;&#10;Description automatically generated">
            <a:extLst>
              <a:ext uri="{FF2B5EF4-FFF2-40B4-BE49-F238E27FC236}">
                <a16:creationId xmlns:a16="http://schemas.microsoft.com/office/drawing/2014/main" id="{35E3D68B-19B5-5F44-8AD2-05B11AACAE8B}"/>
              </a:ext>
            </a:extLst>
          </p:cNvPr>
          <p:cNvPicPr>
            <a:picLocks noChangeAspect="1"/>
          </p:cNvPicPr>
          <p:nvPr/>
        </p:nvPicPr>
        <p:blipFill>
          <a:blip r:embed="rId4"/>
          <a:stretch>
            <a:fillRect/>
          </a:stretch>
        </p:blipFill>
        <p:spPr>
          <a:xfrm>
            <a:off x="663261" y="1807685"/>
            <a:ext cx="7818129" cy="3934952"/>
          </a:xfrm>
          <a:prstGeom prst="rect">
            <a:avLst/>
          </a:prstGeom>
        </p:spPr>
      </p:pic>
    </p:spTree>
    <p:extLst>
      <p:ext uri="{BB962C8B-B14F-4D97-AF65-F5344CB8AC3E}">
        <p14:creationId xmlns:p14="http://schemas.microsoft.com/office/powerpoint/2010/main" val="1172748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dirty="0"/>
              <a:t>Providers</a:t>
            </a:r>
          </a:p>
        </p:txBody>
      </p:sp>
      <p:sp>
        <p:nvSpPr>
          <p:cNvPr id="3" name="TextBox 2">
            <a:extLst>
              <a:ext uri="{FF2B5EF4-FFF2-40B4-BE49-F238E27FC236}">
                <a16:creationId xmlns:a16="http://schemas.microsoft.com/office/drawing/2014/main" id="{A107F94E-684D-9742-A10E-3887B892C698}"/>
              </a:ext>
            </a:extLst>
          </p:cNvPr>
          <p:cNvSpPr txBox="1"/>
          <p:nvPr/>
        </p:nvSpPr>
        <p:spPr>
          <a:xfrm>
            <a:off x="559559" y="1424066"/>
            <a:ext cx="6935523" cy="369332"/>
          </a:xfrm>
          <a:prstGeom prst="rect">
            <a:avLst/>
          </a:prstGeom>
          <a:noFill/>
        </p:spPr>
        <p:txBody>
          <a:bodyPr wrap="square" rtlCol="0">
            <a:spAutoFit/>
          </a:bodyPr>
          <a:lstStyle/>
          <a:p>
            <a:r>
              <a:rPr lang="en-US" dirty="0"/>
              <a:t>The main idea of a provider is that it can </a:t>
            </a:r>
            <a:r>
              <a:rPr lang="en-US" b="1" dirty="0"/>
              <a:t>inject</a:t>
            </a:r>
            <a:r>
              <a:rPr lang="en-US" dirty="0"/>
              <a:t> dependencies</a:t>
            </a:r>
            <a:endParaRPr lang="en-IL" dirty="0"/>
          </a:p>
        </p:txBody>
      </p:sp>
      <p:pic>
        <p:nvPicPr>
          <p:cNvPr id="4" name="Picture 3">
            <a:extLst>
              <a:ext uri="{FF2B5EF4-FFF2-40B4-BE49-F238E27FC236}">
                <a16:creationId xmlns:a16="http://schemas.microsoft.com/office/drawing/2014/main" id="{5EB03480-6497-5947-B237-516DB3EDE246}"/>
              </a:ext>
            </a:extLst>
          </p:cNvPr>
          <p:cNvPicPr>
            <a:picLocks noChangeAspect="1"/>
          </p:cNvPicPr>
          <p:nvPr/>
        </p:nvPicPr>
        <p:blipFill>
          <a:blip r:embed="rId4"/>
          <a:stretch>
            <a:fillRect/>
          </a:stretch>
        </p:blipFill>
        <p:spPr>
          <a:xfrm>
            <a:off x="1736874" y="1793398"/>
            <a:ext cx="8106667" cy="5001986"/>
          </a:xfrm>
          <a:prstGeom prst="rect">
            <a:avLst/>
          </a:prstGeom>
        </p:spPr>
      </p:pic>
    </p:spTree>
    <p:extLst>
      <p:ext uri="{BB962C8B-B14F-4D97-AF65-F5344CB8AC3E}">
        <p14:creationId xmlns:p14="http://schemas.microsoft.com/office/powerpoint/2010/main" val="987648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2677656"/>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1: Introduction and philosophy</a:t>
            </a:r>
          </a:p>
          <a:p>
            <a:pPr marL="285750" indent="-285750">
              <a:buFont typeface="Wingdings" pitchFamily="2" charset="2"/>
              <a:buChar char="q"/>
            </a:pPr>
            <a:r>
              <a:rPr lang="en-US" sz="2400" dirty="0">
                <a:solidFill>
                  <a:srgbClr val="C00000"/>
                </a:solidFill>
              </a:rPr>
              <a:t>2: Fundamentals </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742950" lvl="1" indent="-285750">
              <a:buFont typeface="Wingdings" pitchFamily="2" charset="2"/>
              <a:buChar char="q"/>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r>
              <a:rPr lang="en-AU" sz="2400" dirty="0">
                <a:solidFill>
                  <a:srgbClr val="C00000"/>
                </a:solidFill>
              </a:rPr>
              <a:t>s, pipes, guards, interceptors, costume decorators</a:t>
            </a:r>
            <a:r>
              <a:rPr lang="en-US" sz="2400" dirty="0">
                <a:solidFill>
                  <a:srgbClr val="C00000"/>
                </a:solidFill>
              </a:rPr>
              <a:t>)</a:t>
            </a:r>
          </a:p>
          <a:p>
            <a:pPr marL="285750" indent="-285750">
              <a:buFont typeface="Wingdings" pitchFamily="2" charset="2"/>
              <a:buChar char="q"/>
            </a:pPr>
            <a:r>
              <a:rPr lang="en-US" sz="2400" dirty="0">
                <a:solidFill>
                  <a:srgbClr val="C00000"/>
                </a:solidFill>
              </a:rPr>
              <a:t>3: Demo : simple CRUD</a:t>
            </a:r>
          </a:p>
          <a:p>
            <a:pPr marL="285750" indent="-285750">
              <a:buFont typeface="Wingdings" pitchFamily="2" charset="2"/>
              <a:buChar char="q"/>
            </a:pPr>
            <a:r>
              <a:rPr lang="en-US" sz="2400" dirty="0">
                <a:solidFill>
                  <a:srgbClr val="C00000"/>
                </a:solidFill>
              </a:rPr>
              <a:t>4: First walkthrough </a:t>
            </a:r>
          </a:p>
        </p:txBody>
      </p:sp>
    </p:spTree>
    <p:extLst>
      <p:ext uri="{BB962C8B-B14F-4D97-AF65-F5344CB8AC3E}">
        <p14:creationId xmlns:p14="http://schemas.microsoft.com/office/powerpoint/2010/main" val="437558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559559" y="382138"/>
            <a:ext cx="4640238" cy="830997"/>
          </a:xfrm>
          <a:prstGeom prst="rect">
            <a:avLst/>
          </a:prstGeom>
          <a:noFill/>
        </p:spPr>
        <p:txBody>
          <a:bodyPr wrap="square" rtlCol="0">
            <a:spAutoFit/>
          </a:bodyPr>
          <a:lstStyle/>
          <a:p>
            <a:r>
              <a:rPr lang="en-IL" sz="4800"/>
              <a:t>Decorators</a:t>
            </a:r>
            <a:endParaRPr lang="en-IL" sz="4800" dirty="0"/>
          </a:p>
        </p:txBody>
      </p:sp>
      <p:sp>
        <p:nvSpPr>
          <p:cNvPr id="6" name="TextBox 5">
            <a:extLst>
              <a:ext uri="{FF2B5EF4-FFF2-40B4-BE49-F238E27FC236}">
                <a16:creationId xmlns:a16="http://schemas.microsoft.com/office/drawing/2014/main" id="{381B81C1-DB17-3D4D-98D9-1B7C0C4F6581}"/>
              </a:ext>
            </a:extLst>
          </p:cNvPr>
          <p:cNvSpPr txBox="1"/>
          <p:nvPr/>
        </p:nvSpPr>
        <p:spPr>
          <a:xfrm>
            <a:off x="559559" y="1813173"/>
            <a:ext cx="10602427" cy="3231654"/>
          </a:xfrm>
          <a:prstGeom prst="rect">
            <a:avLst/>
          </a:prstGeom>
          <a:solidFill>
            <a:schemeClr val="tx1"/>
          </a:solidFill>
        </p:spPr>
        <p:txBody>
          <a:bodyPr wrap="square" rtlCol="0">
            <a:spAutoFit/>
          </a:bodyPr>
          <a:lstStyle/>
          <a:p>
            <a:endParaRPr lang="he-IL" sz="2800" dirty="0">
              <a:solidFill>
                <a:schemeClr val="bg1"/>
              </a:solidFill>
            </a:endParaRPr>
          </a:p>
          <a:p>
            <a:pPr marL="457200" indent="-457200">
              <a:buFont typeface="Wingdings" pitchFamily="2" charset="2"/>
              <a:buChar char="ü"/>
            </a:pPr>
            <a:r>
              <a:rPr lang="en-US" sz="2800" dirty="0">
                <a:solidFill>
                  <a:schemeClr val="bg1"/>
                </a:solidFill>
              </a:rPr>
              <a:t>An ES2016 decorator is an expression which returns a </a:t>
            </a:r>
            <a:r>
              <a:rPr lang="en-US" sz="2800" u="sng" dirty="0">
                <a:solidFill>
                  <a:schemeClr val="bg1"/>
                </a:solidFill>
              </a:rPr>
              <a:t>function </a:t>
            </a:r>
            <a:r>
              <a:rPr lang="en-US" sz="2800" dirty="0">
                <a:solidFill>
                  <a:schemeClr val="bg1"/>
                </a:solidFill>
              </a:rPr>
              <a:t>and can take a </a:t>
            </a:r>
            <a:r>
              <a:rPr lang="en-US" sz="2800" u="sng" dirty="0">
                <a:solidFill>
                  <a:schemeClr val="bg1"/>
                </a:solidFill>
              </a:rPr>
              <a:t>target</a:t>
            </a:r>
            <a:r>
              <a:rPr lang="en-US" sz="2800" dirty="0">
                <a:solidFill>
                  <a:schemeClr val="bg1"/>
                </a:solidFill>
              </a:rPr>
              <a:t>, name and property descriptor as arguments.</a:t>
            </a:r>
          </a:p>
          <a:p>
            <a:pPr marL="457200" indent="-457200">
              <a:buFont typeface="Wingdings" pitchFamily="2" charset="2"/>
              <a:buChar char="ü"/>
            </a:pPr>
            <a:r>
              <a:rPr lang="en-US" sz="2800" dirty="0">
                <a:solidFill>
                  <a:schemeClr val="bg1"/>
                </a:solidFill>
              </a:rPr>
              <a:t>You apply it by prefixing the decorator with an @ character and placing this </a:t>
            </a:r>
            <a:r>
              <a:rPr lang="en-US" sz="2800" u="sng" dirty="0">
                <a:solidFill>
                  <a:schemeClr val="bg1"/>
                </a:solidFill>
              </a:rPr>
              <a:t>at the very top </a:t>
            </a:r>
            <a:r>
              <a:rPr lang="en-US" sz="2800" dirty="0">
                <a:solidFill>
                  <a:schemeClr val="bg1"/>
                </a:solidFill>
              </a:rPr>
              <a:t>of what you are trying to decorate.</a:t>
            </a:r>
          </a:p>
          <a:p>
            <a:pPr marL="457200" indent="-457200">
              <a:buFont typeface="Wingdings" pitchFamily="2" charset="2"/>
              <a:buChar char="ü"/>
            </a:pPr>
            <a:r>
              <a:rPr lang="en-US" sz="2800" dirty="0">
                <a:solidFill>
                  <a:schemeClr val="bg1"/>
                </a:solidFill>
              </a:rPr>
              <a:t>Decorators can be defined for either a class, a method or a property.</a:t>
            </a:r>
            <a:endParaRPr lang="en-US" dirty="0">
              <a:solidFill>
                <a:srgbClr val="FF0000"/>
              </a:solidFill>
            </a:endParaRPr>
          </a:p>
          <a:p>
            <a:endParaRPr lang="en-US" dirty="0">
              <a:solidFill>
                <a:srgbClr val="FF0000"/>
              </a:solidFill>
            </a:endParaRPr>
          </a:p>
          <a:p>
            <a:endParaRPr lang="en-IL" dirty="0">
              <a:solidFill>
                <a:srgbClr val="FF0000"/>
              </a:solidFill>
            </a:endParaRPr>
          </a:p>
        </p:txBody>
      </p:sp>
    </p:spTree>
    <p:extLst>
      <p:ext uri="{BB962C8B-B14F-4D97-AF65-F5344CB8AC3E}">
        <p14:creationId xmlns:p14="http://schemas.microsoft.com/office/powerpoint/2010/main" val="827711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7C3C93D-5977-6140-B71F-FF6CCBA2EE9A}"/>
              </a:ext>
            </a:extLst>
          </p:cNvPr>
          <p:cNvSpPr txBox="1"/>
          <p:nvPr/>
        </p:nvSpPr>
        <p:spPr>
          <a:xfrm>
            <a:off x="1022350" y="382137"/>
            <a:ext cx="10147300" cy="830997"/>
          </a:xfrm>
          <a:prstGeom prst="rect">
            <a:avLst/>
          </a:prstGeom>
          <a:noFill/>
        </p:spPr>
        <p:txBody>
          <a:bodyPr wrap="square" rtlCol="0">
            <a:spAutoFit/>
          </a:bodyPr>
          <a:lstStyle/>
          <a:p>
            <a:r>
              <a:rPr lang="en-US" sz="4800" dirty="0" err="1"/>
              <a:t>nestJS</a:t>
            </a:r>
            <a:r>
              <a:rPr lang="en-US" sz="4800" dirty="0"/>
              <a:t>                         | express</a:t>
            </a:r>
            <a:endParaRPr lang="en-IL" sz="4800" dirty="0"/>
          </a:p>
        </p:txBody>
      </p:sp>
      <p:pic>
        <p:nvPicPr>
          <p:cNvPr id="4" name="Picture 3">
            <a:extLst>
              <a:ext uri="{FF2B5EF4-FFF2-40B4-BE49-F238E27FC236}">
                <a16:creationId xmlns:a16="http://schemas.microsoft.com/office/drawing/2014/main" id="{B8CADC59-4280-7F4D-AF3E-A022335EA275}"/>
              </a:ext>
            </a:extLst>
          </p:cNvPr>
          <p:cNvPicPr>
            <a:picLocks noChangeAspect="1"/>
          </p:cNvPicPr>
          <p:nvPr/>
        </p:nvPicPr>
        <p:blipFill>
          <a:blip r:embed="rId4"/>
          <a:stretch>
            <a:fillRect/>
          </a:stretch>
        </p:blipFill>
        <p:spPr>
          <a:xfrm>
            <a:off x="1022350" y="1514617"/>
            <a:ext cx="10147300" cy="5041900"/>
          </a:xfrm>
          <a:prstGeom prst="rect">
            <a:avLst/>
          </a:prstGeom>
        </p:spPr>
      </p:pic>
    </p:spTree>
    <p:extLst>
      <p:ext uri="{BB962C8B-B14F-4D97-AF65-F5344CB8AC3E}">
        <p14:creationId xmlns:p14="http://schemas.microsoft.com/office/powerpoint/2010/main" val="1877301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573157" y="208860"/>
            <a:ext cx="10515600" cy="4351338"/>
          </a:xfrm>
        </p:spPr>
        <p:txBody>
          <a:bodyPr/>
          <a:lstStyle/>
          <a:p>
            <a:pPr marL="0" indent="0">
              <a:buNone/>
            </a:pPr>
            <a:r>
              <a:rPr lang="en-US" b="1" dirty="0">
                <a:solidFill>
                  <a:srgbClr val="FF0000"/>
                </a:solidFill>
              </a:rPr>
              <a:t>Middleware</a:t>
            </a:r>
          </a:p>
          <a:p>
            <a:pPr marL="0" indent="0">
              <a:buNone/>
            </a:pPr>
            <a:endParaRPr lang="en-US" b="1" dirty="0"/>
          </a:p>
          <a:p>
            <a:r>
              <a:rPr lang="en-US" dirty="0">
                <a:solidFill>
                  <a:srgbClr val="FF0000"/>
                </a:solidFill>
              </a:rPr>
              <a:t>Middleware is a function which is called </a:t>
            </a:r>
            <a:r>
              <a:rPr lang="en-US" b="1" dirty="0">
                <a:solidFill>
                  <a:srgbClr val="FF0000"/>
                </a:solidFill>
              </a:rPr>
              <a:t>before</a:t>
            </a:r>
            <a:r>
              <a:rPr lang="en-US" dirty="0">
                <a:solidFill>
                  <a:srgbClr val="FF0000"/>
                </a:solidFill>
              </a:rPr>
              <a:t> the route handler. Middleware functions have access to the </a:t>
            </a:r>
            <a:r>
              <a:rPr lang="en-US" b="1" dirty="0">
                <a:solidFill>
                  <a:srgbClr val="FF0000"/>
                </a:solidFill>
                <a:hlinkClick r:id="rId2">
                  <a:extLst>
                    <a:ext uri="{A12FA001-AC4F-418D-AE19-62706E023703}">
                      <ahyp:hlinkClr xmlns:ahyp="http://schemas.microsoft.com/office/drawing/2018/hyperlinkcolor" val="tx"/>
                    </a:ext>
                  </a:extLst>
                </a:hlinkClick>
              </a:rPr>
              <a:t>request</a:t>
            </a:r>
            <a:r>
              <a:rPr lang="en-US" dirty="0">
                <a:solidFill>
                  <a:srgbClr val="FF0000"/>
                </a:solidFill>
              </a:rPr>
              <a:t> and </a:t>
            </a:r>
            <a:r>
              <a:rPr lang="en-US" b="1" dirty="0">
                <a:solidFill>
                  <a:srgbClr val="FF0000"/>
                </a:solidFill>
                <a:hlinkClick r:id="rId3">
                  <a:extLst>
                    <a:ext uri="{A12FA001-AC4F-418D-AE19-62706E023703}">
                      <ahyp:hlinkClr xmlns:ahyp="http://schemas.microsoft.com/office/drawing/2018/hyperlinkcolor" val="tx"/>
                    </a:ext>
                  </a:extLst>
                </a:hlinkClick>
              </a:rPr>
              <a:t>response</a:t>
            </a:r>
            <a:r>
              <a:rPr lang="en-US" dirty="0">
                <a:solidFill>
                  <a:srgbClr val="FF0000"/>
                </a:solidFill>
              </a:rPr>
              <a:t> objects, and the next() middleware function in the application’s request-response cycle. The </a:t>
            </a:r>
            <a:r>
              <a:rPr lang="en-US" b="1" dirty="0">
                <a:solidFill>
                  <a:srgbClr val="FF0000"/>
                </a:solidFill>
              </a:rPr>
              <a:t>next</a:t>
            </a:r>
            <a:r>
              <a:rPr lang="en-US" dirty="0">
                <a:solidFill>
                  <a:srgbClr val="FF0000"/>
                </a:solidFill>
              </a:rPr>
              <a:t> middleware function is commonly denoted by a variable named next.</a:t>
            </a:r>
            <a:br>
              <a:rPr lang="en-US" dirty="0">
                <a:solidFill>
                  <a:srgbClr val="FF0000"/>
                </a:solidFill>
              </a:rPr>
            </a:br>
            <a:endParaRPr lang="en-US" b="1" dirty="0">
              <a:solidFill>
                <a:srgbClr val="FF0000"/>
              </a:solidFill>
            </a:endParaRPr>
          </a:p>
        </p:txBody>
      </p:sp>
      <p:pic>
        <p:nvPicPr>
          <p:cNvPr id="5" name="Picture 4" descr="Graphical user interface, timeline&#10;&#10;Description automatically generated with medium confidence">
            <a:extLst>
              <a:ext uri="{FF2B5EF4-FFF2-40B4-BE49-F238E27FC236}">
                <a16:creationId xmlns:a16="http://schemas.microsoft.com/office/drawing/2014/main" id="{E45D5065-5EC7-414E-BE49-C5B47D4C34B0}"/>
              </a:ext>
            </a:extLst>
          </p:cNvPr>
          <p:cNvPicPr>
            <a:picLocks noChangeAspect="1"/>
          </p:cNvPicPr>
          <p:nvPr/>
        </p:nvPicPr>
        <p:blipFill>
          <a:blip r:embed="rId4"/>
          <a:stretch>
            <a:fillRect/>
          </a:stretch>
        </p:blipFill>
        <p:spPr>
          <a:xfrm>
            <a:off x="1103243" y="3906983"/>
            <a:ext cx="9891029" cy="2286878"/>
          </a:xfrm>
          <a:prstGeom prst="rect">
            <a:avLst/>
          </a:prstGeom>
        </p:spPr>
      </p:pic>
    </p:spTree>
    <p:extLst>
      <p:ext uri="{BB962C8B-B14F-4D97-AF65-F5344CB8AC3E}">
        <p14:creationId xmlns:p14="http://schemas.microsoft.com/office/powerpoint/2010/main" val="2195604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838200" y="911225"/>
            <a:ext cx="10515600" cy="4351338"/>
          </a:xfrm>
        </p:spPr>
        <p:txBody>
          <a:bodyPr/>
          <a:lstStyle/>
          <a:p>
            <a:pPr marL="0" indent="0">
              <a:buNone/>
            </a:pPr>
            <a:r>
              <a:rPr lang="en-AU" b="1" dirty="0">
                <a:solidFill>
                  <a:srgbClr val="C00000"/>
                </a:solidFill>
              </a:rPr>
              <a:t>Pipes</a:t>
            </a:r>
          </a:p>
          <a:p>
            <a:r>
              <a:rPr lang="en-US" dirty="0">
                <a:solidFill>
                  <a:srgbClr val="FF0000"/>
                </a:solidFill>
              </a:rPr>
              <a:t>A pipe is a class annotated with the @Injectable() decorator. Pipes should implement the </a:t>
            </a:r>
            <a:r>
              <a:rPr lang="en-US" dirty="0" err="1">
                <a:solidFill>
                  <a:srgbClr val="FF0000"/>
                </a:solidFill>
              </a:rPr>
              <a:t>PipeTransform</a:t>
            </a:r>
            <a:r>
              <a:rPr lang="en-US" dirty="0">
                <a:solidFill>
                  <a:srgbClr val="FF0000"/>
                </a:solidFill>
              </a:rPr>
              <a:t> interface.</a:t>
            </a:r>
          </a:p>
          <a:p>
            <a:pPr marL="0" indent="0">
              <a:buNone/>
            </a:pPr>
            <a:endParaRPr lang="en-IL" dirty="0"/>
          </a:p>
        </p:txBody>
      </p:sp>
      <p:pic>
        <p:nvPicPr>
          <p:cNvPr id="4" name="Picture 3" descr="Chart, bubble chart&#10;&#10;Description automatically generated">
            <a:extLst>
              <a:ext uri="{FF2B5EF4-FFF2-40B4-BE49-F238E27FC236}">
                <a16:creationId xmlns:a16="http://schemas.microsoft.com/office/drawing/2014/main" id="{5E583038-501C-834A-9085-483DE4243DFE}"/>
              </a:ext>
            </a:extLst>
          </p:cNvPr>
          <p:cNvPicPr>
            <a:picLocks noChangeAspect="1"/>
          </p:cNvPicPr>
          <p:nvPr/>
        </p:nvPicPr>
        <p:blipFill>
          <a:blip r:embed="rId2"/>
          <a:stretch>
            <a:fillRect/>
          </a:stretch>
        </p:blipFill>
        <p:spPr>
          <a:xfrm>
            <a:off x="2170596" y="2497763"/>
            <a:ext cx="6893891" cy="3919877"/>
          </a:xfrm>
          <a:prstGeom prst="rect">
            <a:avLst/>
          </a:prstGeom>
        </p:spPr>
      </p:pic>
    </p:spTree>
    <p:extLst>
      <p:ext uri="{BB962C8B-B14F-4D97-AF65-F5344CB8AC3E}">
        <p14:creationId xmlns:p14="http://schemas.microsoft.com/office/powerpoint/2010/main" val="286908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559905" y="381138"/>
            <a:ext cx="10515600" cy="4351338"/>
          </a:xfrm>
        </p:spPr>
        <p:txBody>
          <a:bodyPr/>
          <a:lstStyle/>
          <a:p>
            <a:pPr marL="0" indent="0">
              <a:buNone/>
            </a:pPr>
            <a:r>
              <a:rPr lang="en-AU" b="1" dirty="0">
                <a:solidFill>
                  <a:srgbClr val="C00000"/>
                </a:solidFill>
              </a:rPr>
              <a:t>Pipes</a:t>
            </a:r>
          </a:p>
          <a:p>
            <a:r>
              <a:rPr lang="en-US" dirty="0">
                <a:solidFill>
                  <a:srgbClr val="FF0000"/>
                </a:solidFill>
              </a:rPr>
              <a:t>Pipes have two typical use cases:</a:t>
            </a:r>
          </a:p>
          <a:p>
            <a:r>
              <a:rPr lang="en-US" b="1" dirty="0">
                <a:solidFill>
                  <a:srgbClr val="FF0000"/>
                </a:solidFill>
              </a:rPr>
              <a:t>transformation</a:t>
            </a:r>
            <a:r>
              <a:rPr lang="en-US" dirty="0">
                <a:solidFill>
                  <a:srgbClr val="FF0000"/>
                </a:solidFill>
              </a:rPr>
              <a:t>: transform input data to the desired form (e.g., from string to integer)</a:t>
            </a:r>
          </a:p>
          <a:p>
            <a:r>
              <a:rPr lang="en-US" b="1" dirty="0">
                <a:solidFill>
                  <a:srgbClr val="FF0000"/>
                </a:solidFill>
              </a:rPr>
              <a:t>validation</a:t>
            </a:r>
            <a:r>
              <a:rPr lang="en-US" dirty="0">
                <a:solidFill>
                  <a:srgbClr val="FF0000"/>
                </a:solidFill>
              </a:rPr>
              <a:t>: evaluate input data and if valid, simply pass it through unchanged; otherwise, throw an exception when the data is incorrect</a:t>
            </a:r>
          </a:p>
          <a:p>
            <a:pPr marL="0" indent="0">
              <a:buNone/>
            </a:pPr>
            <a:endParaRPr lang="en-IL" dirty="0"/>
          </a:p>
        </p:txBody>
      </p:sp>
      <p:pic>
        <p:nvPicPr>
          <p:cNvPr id="7" name="Picture 6" descr="Graphical user interface, application&#10;&#10;Description automatically generated">
            <a:extLst>
              <a:ext uri="{FF2B5EF4-FFF2-40B4-BE49-F238E27FC236}">
                <a16:creationId xmlns:a16="http://schemas.microsoft.com/office/drawing/2014/main" id="{EFE25D41-54FB-6E42-86BF-B3754F122A93}"/>
              </a:ext>
            </a:extLst>
          </p:cNvPr>
          <p:cNvPicPr>
            <a:picLocks noChangeAspect="1"/>
          </p:cNvPicPr>
          <p:nvPr/>
        </p:nvPicPr>
        <p:blipFill>
          <a:blip r:embed="rId2"/>
          <a:stretch>
            <a:fillRect/>
          </a:stretch>
        </p:blipFill>
        <p:spPr>
          <a:xfrm>
            <a:off x="559905" y="3637239"/>
            <a:ext cx="5041900" cy="2959100"/>
          </a:xfrm>
          <a:prstGeom prst="rect">
            <a:avLst/>
          </a:prstGeom>
        </p:spPr>
      </p:pic>
    </p:spTree>
    <p:extLst>
      <p:ext uri="{BB962C8B-B14F-4D97-AF65-F5344CB8AC3E}">
        <p14:creationId xmlns:p14="http://schemas.microsoft.com/office/powerpoint/2010/main" val="240333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6B3BC1-00B6-4342-A8A2-CB478700A710}"/>
              </a:ext>
            </a:extLst>
          </p:cNvPr>
          <p:cNvSpPr txBox="1"/>
          <p:nvPr/>
        </p:nvSpPr>
        <p:spPr>
          <a:xfrm>
            <a:off x="3749919" y="1253173"/>
            <a:ext cx="6880738" cy="1292662"/>
          </a:xfrm>
          <a:prstGeom prst="rect">
            <a:avLst/>
          </a:prstGeom>
          <a:noFill/>
        </p:spPr>
        <p:txBody>
          <a:bodyPr wrap="square" rtlCol="0" anchor="ctr">
            <a:spAutoFit/>
          </a:bodyPr>
          <a:lstStyle/>
          <a:p>
            <a:r>
              <a:rPr lang="en-US" sz="6000" b="1" dirty="0"/>
              <a:t>What is </a:t>
            </a:r>
            <a:r>
              <a:rPr lang="en-US" sz="6000" b="1" dirty="0" err="1"/>
              <a:t>Nestjs</a:t>
            </a:r>
            <a:r>
              <a:rPr lang="en-US" sz="6000" b="1" dirty="0"/>
              <a:t>?</a:t>
            </a:r>
            <a:endParaRPr lang="en-IL" sz="6000" b="1" dirty="0"/>
          </a:p>
          <a:p>
            <a:endParaRPr lang="en-IL" dirty="0"/>
          </a:p>
        </p:txBody>
      </p:sp>
      <p:pic>
        <p:nvPicPr>
          <p:cNvPr id="18" name="Picture 17" descr="A picture containing drawing&#10;&#10;Description automatically generated">
            <a:extLst>
              <a:ext uri="{FF2B5EF4-FFF2-40B4-BE49-F238E27FC236}">
                <a16:creationId xmlns:a16="http://schemas.microsoft.com/office/drawing/2014/main" id="{2FE7A3CE-B60B-B24C-92FD-48091CC536EC}"/>
              </a:ext>
            </a:extLst>
          </p:cNvPr>
          <p:cNvPicPr>
            <a:picLocks noChangeAspect="1"/>
          </p:cNvPicPr>
          <p:nvPr/>
        </p:nvPicPr>
        <p:blipFill>
          <a:blip r:embed="rId3"/>
          <a:stretch>
            <a:fillRect/>
          </a:stretch>
        </p:blipFill>
        <p:spPr>
          <a:xfrm>
            <a:off x="3749919" y="2415206"/>
            <a:ext cx="4692161" cy="2612890"/>
          </a:xfrm>
          <a:prstGeom prst="rect">
            <a:avLst/>
          </a:prstGeom>
        </p:spPr>
      </p:pic>
    </p:spTree>
    <p:extLst>
      <p:ext uri="{BB962C8B-B14F-4D97-AF65-F5344CB8AC3E}">
        <p14:creationId xmlns:p14="http://schemas.microsoft.com/office/powerpoint/2010/main" val="415540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838200" y="479425"/>
            <a:ext cx="10515600" cy="4351338"/>
          </a:xfrm>
        </p:spPr>
        <p:txBody>
          <a:bodyPr/>
          <a:lstStyle/>
          <a:p>
            <a:pPr marL="0" indent="0">
              <a:buNone/>
            </a:pPr>
            <a:r>
              <a:rPr lang="en-AU" b="1" dirty="0">
                <a:solidFill>
                  <a:srgbClr val="C00000"/>
                </a:solidFill>
              </a:rPr>
              <a:t>Guards</a:t>
            </a:r>
          </a:p>
          <a:p>
            <a:r>
              <a:rPr lang="en-US" dirty="0">
                <a:solidFill>
                  <a:srgbClr val="FF0000"/>
                </a:solidFill>
              </a:rPr>
              <a:t>A guard is a class annotated with the @Injectable() decorator. Guards should implement the </a:t>
            </a:r>
            <a:r>
              <a:rPr lang="en-US" dirty="0" err="1">
                <a:solidFill>
                  <a:srgbClr val="FF0000"/>
                </a:solidFill>
              </a:rPr>
              <a:t>CanActivate</a:t>
            </a:r>
            <a:r>
              <a:rPr lang="en-US" dirty="0">
                <a:solidFill>
                  <a:srgbClr val="FF0000"/>
                </a:solidFill>
              </a:rPr>
              <a:t> interface.</a:t>
            </a:r>
          </a:p>
          <a:p>
            <a:pPr marL="0" indent="0">
              <a:buNone/>
            </a:pPr>
            <a:endParaRPr lang="en-IL" b="1" dirty="0"/>
          </a:p>
        </p:txBody>
      </p:sp>
      <p:pic>
        <p:nvPicPr>
          <p:cNvPr id="4" name="Picture 3" descr="Diagram&#10;&#10;Description automatically generated">
            <a:extLst>
              <a:ext uri="{FF2B5EF4-FFF2-40B4-BE49-F238E27FC236}">
                <a16:creationId xmlns:a16="http://schemas.microsoft.com/office/drawing/2014/main" id="{EEF22350-068D-9E4D-9D0A-2ED3C8A7AFC6}"/>
              </a:ext>
            </a:extLst>
          </p:cNvPr>
          <p:cNvPicPr>
            <a:picLocks noChangeAspect="1"/>
          </p:cNvPicPr>
          <p:nvPr/>
        </p:nvPicPr>
        <p:blipFill>
          <a:blip r:embed="rId2"/>
          <a:stretch>
            <a:fillRect/>
          </a:stretch>
        </p:blipFill>
        <p:spPr>
          <a:xfrm>
            <a:off x="1371600" y="2000250"/>
            <a:ext cx="8648700" cy="2533650"/>
          </a:xfrm>
          <a:prstGeom prst="rect">
            <a:avLst/>
          </a:prstGeom>
        </p:spPr>
      </p:pic>
    </p:spTree>
    <p:extLst>
      <p:ext uri="{BB962C8B-B14F-4D97-AF65-F5344CB8AC3E}">
        <p14:creationId xmlns:p14="http://schemas.microsoft.com/office/powerpoint/2010/main" val="3823527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838200" y="911225"/>
            <a:ext cx="10515600" cy="4351338"/>
          </a:xfrm>
        </p:spPr>
        <p:txBody>
          <a:bodyPr/>
          <a:lstStyle/>
          <a:p>
            <a:pPr marL="0" indent="0">
              <a:buNone/>
            </a:pPr>
            <a:r>
              <a:rPr lang="en-AU" dirty="0">
                <a:solidFill>
                  <a:srgbClr val="C00000"/>
                </a:solidFill>
              </a:rPr>
              <a:t>Interceptors</a:t>
            </a:r>
          </a:p>
          <a:p>
            <a:pPr marL="0" indent="0">
              <a:buNone/>
            </a:pPr>
            <a:r>
              <a:rPr lang="en-US" dirty="0">
                <a:solidFill>
                  <a:srgbClr val="FF0000"/>
                </a:solidFill>
              </a:rPr>
              <a:t>An interceptor is a class annotated with the @Injectable() decorator. Interceptors should implement the </a:t>
            </a:r>
            <a:r>
              <a:rPr lang="en-US" dirty="0" err="1">
                <a:solidFill>
                  <a:srgbClr val="FF0000"/>
                </a:solidFill>
              </a:rPr>
              <a:t>NestInterceptor</a:t>
            </a:r>
            <a:r>
              <a:rPr lang="en-US" dirty="0">
                <a:solidFill>
                  <a:srgbClr val="FF0000"/>
                </a:solidFill>
              </a:rPr>
              <a:t> interface.</a:t>
            </a:r>
          </a:p>
          <a:p>
            <a:pPr marL="0" indent="0">
              <a:buNone/>
            </a:pPr>
            <a:endParaRPr lang="en-US" dirty="0">
              <a:solidFill>
                <a:srgbClr val="FF0000"/>
              </a:solidFill>
            </a:endParaRPr>
          </a:p>
          <a:p>
            <a:pPr marL="0" indent="0">
              <a:buNone/>
            </a:pPr>
            <a:endParaRPr lang="en-IL" dirty="0">
              <a:solidFill>
                <a:srgbClr val="FF0000"/>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ADCA2D31-E05E-B842-8C65-8A9A3440546D}"/>
              </a:ext>
            </a:extLst>
          </p:cNvPr>
          <p:cNvPicPr>
            <a:picLocks noChangeAspect="1"/>
          </p:cNvPicPr>
          <p:nvPr/>
        </p:nvPicPr>
        <p:blipFill>
          <a:blip r:embed="rId2"/>
          <a:stretch>
            <a:fillRect/>
          </a:stretch>
        </p:blipFill>
        <p:spPr>
          <a:xfrm>
            <a:off x="1720850" y="2600448"/>
            <a:ext cx="7334250" cy="3444752"/>
          </a:xfrm>
          <a:prstGeom prst="rect">
            <a:avLst/>
          </a:prstGeom>
        </p:spPr>
      </p:pic>
    </p:spTree>
    <p:extLst>
      <p:ext uri="{BB962C8B-B14F-4D97-AF65-F5344CB8AC3E}">
        <p14:creationId xmlns:p14="http://schemas.microsoft.com/office/powerpoint/2010/main" val="734690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838200" y="911225"/>
            <a:ext cx="10515600" cy="4351338"/>
          </a:xfrm>
        </p:spPr>
        <p:txBody>
          <a:bodyPr>
            <a:normAutofit fontScale="92500" lnSpcReduction="20000"/>
          </a:bodyPr>
          <a:lstStyle/>
          <a:p>
            <a:pPr marL="0" indent="0">
              <a:buNone/>
            </a:pPr>
            <a:r>
              <a:rPr lang="en-AU" b="1" dirty="0">
                <a:solidFill>
                  <a:srgbClr val="C00000"/>
                </a:solidFill>
              </a:rPr>
              <a:t>Interceptors</a:t>
            </a:r>
          </a:p>
          <a:p>
            <a:r>
              <a:rPr lang="en-US" dirty="0">
                <a:solidFill>
                  <a:srgbClr val="FF0000"/>
                </a:solidFill>
              </a:rPr>
              <a:t>Interceptors have a set of useful capabilities which are inspired by the </a:t>
            </a:r>
            <a:r>
              <a:rPr lang="en-US" b="1" dirty="0">
                <a:solidFill>
                  <a:srgbClr val="FF0000"/>
                </a:solidFill>
                <a:hlinkClick r:id="rId2">
                  <a:extLst>
                    <a:ext uri="{A12FA001-AC4F-418D-AE19-62706E023703}">
                      <ahyp:hlinkClr xmlns:ahyp="http://schemas.microsoft.com/office/drawing/2018/hyperlinkcolor" val="tx"/>
                    </a:ext>
                  </a:extLst>
                </a:hlinkClick>
              </a:rPr>
              <a:t>Aspect Oriented Programming</a:t>
            </a:r>
            <a:r>
              <a:rPr lang="en-US" dirty="0">
                <a:solidFill>
                  <a:srgbClr val="FF0000"/>
                </a:solidFill>
              </a:rPr>
              <a:t> (AOP) technique. They make it possible to:</a:t>
            </a:r>
          </a:p>
          <a:p>
            <a:r>
              <a:rPr lang="en-US" dirty="0">
                <a:solidFill>
                  <a:srgbClr val="FF0000"/>
                </a:solidFill>
              </a:rPr>
              <a:t>bind extra logic before / after method execution</a:t>
            </a:r>
          </a:p>
          <a:p>
            <a:r>
              <a:rPr lang="en-US" dirty="0">
                <a:solidFill>
                  <a:srgbClr val="FF0000"/>
                </a:solidFill>
              </a:rPr>
              <a:t>transform the result returned from a function</a:t>
            </a:r>
          </a:p>
          <a:p>
            <a:r>
              <a:rPr lang="en-US" dirty="0">
                <a:solidFill>
                  <a:srgbClr val="FF0000"/>
                </a:solidFill>
              </a:rPr>
              <a:t>transform the exception thrown from a function</a:t>
            </a:r>
          </a:p>
          <a:p>
            <a:r>
              <a:rPr lang="en-US" dirty="0">
                <a:solidFill>
                  <a:srgbClr val="FF0000"/>
                </a:solidFill>
              </a:rPr>
              <a:t>extend the basic function behavior</a:t>
            </a:r>
          </a:p>
          <a:p>
            <a:r>
              <a:rPr lang="en-US" dirty="0">
                <a:solidFill>
                  <a:srgbClr val="FF0000"/>
                </a:solidFill>
              </a:rPr>
              <a:t>completely override a function depending on specific conditions (e.g., for caching purposes)</a:t>
            </a:r>
          </a:p>
          <a:p>
            <a:br>
              <a:rPr lang="en-US" dirty="0"/>
            </a:br>
            <a:endParaRPr lang="en-US" dirty="0">
              <a:solidFill>
                <a:srgbClr val="FF0000"/>
              </a:solidFill>
            </a:endParaRPr>
          </a:p>
          <a:p>
            <a:pPr marL="0" indent="0">
              <a:buNone/>
            </a:pPr>
            <a:endParaRPr lang="en-IL" dirty="0">
              <a:solidFill>
                <a:srgbClr val="FF0000"/>
              </a:solidFill>
            </a:endParaRPr>
          </a:p>
        </p:txBody>
      </p:sp>
    </p:spTree>
    <p:extLst>
      <p:ext uri="{BB962C8B-B14F-4D97-AF65-F5344CB8AC3E}">
        <p14:creationId xmlns:p14="http://schemas.microsoft.com/office/powerpoint/2010/main" val="1663284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D97F3-A57F-DD4A-88C6-557AEA631963}"/>
              </a:ext>
            </a:extLst>
          </p:cNvPr>
          <p:cNvSpPr>
            <a:spLocks noGrp="1"/>
          </p:cNvSpPr>
          <p:nvPr>
            <p:ph idx="1"/>
          </p:nvPr>
        </p:nvSpPr>
        <p:spPr>
          <a:xfrm>
            <a:off x="109330" y="142599"/>
            <a:ext cx="10515600" cy="4351338"/>
          </a:xfrm>
        </p:spPr>
        <p:txBody>
          <a:bodyPr>
            <a:normAutofit/>
          </a:bodyPr>
          <a:lstStyle/>
          <a:p>
            <a:pPr marL="0" indent="0">
              <a:buNone/>
            </a:pPr>
            <a:r>
              <a:rPr lang="en-AU" b="1" dirty="0">
                <a:solidFill>
                  <a:srgbClr val="C00000"/>
                </a:solidFill>
              </a:rPr>
              <a:t>Request lifecycle</a:t>
            </a:r>
            <a:endParaRPr lang="en-US" dirty="0">
              <a:solidFill>
                <a:srgbClr val="FF0000"/>
              </a:solidFill>
            </a:endParaRPr>
          </a:p>
          <a:p>
            <a:pPr marL="0" indent="0">
              <a:buNone/>
            </a:pPr>
            <a:endParaRPr lang="en-IL" dirty="0">
              <a:solidFill>
                <a:srgbClr val="FF0000"/>
              </a:solidFill>
            </a:endParaRPr>
          </a:p>
        </p:txBody>
      </p:sp>
      <p:sp>
        <p:nvSpPr>
          <p:cNvPr id="5" name="Rectangle 4">
            <a:extLst>
              <a:ext uri="{FF2B5EF4-FFF2-40B4-BE49-F238E27FC236}">
                <a16:creationId xmlns:a16="http://schemas.microsoft.com/office/drawing/2014/main" id="{8532A6E8-1BA2-EF4B-BA81-B535144201AE}"/>
              </a:ext>
            </a:extLst>
          </p:cNvPr>
          <p:cNvSpPr/>
          <p:nvPr/>
        </p:nvSpPr>
        <p:spPr>
          <a:xfrm>
            <a:off x="500268" y="3008831"/>
            <a:ext cx="1497497" cy="123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Middleware</a:t>
            </a:r>
          </a:p>
        </p:txBody>
      </p:sp>
      <p:sp>
        <p:nvSpPr>
          <p:cNvPr id="10" name="Rectangle 9">
            <a:extLst>
              <a:ext uri="{FF2B5EF4-FFF2-40B4-BE49-F238E27FC236}">
                <a16:creationId xmlns:a16="http://schemas.microsoft.com/office/drawing/2014/main" id="{764BEBBD-EDBC-2848-9BEF-829480F02EC4}"/>
              </a:ext>
            </a:extLst>
          </p:cNvPr>
          <p:cNvSpPr/>
          <p:nvPr/>
        </p:nvSpPr>
        <p:spPr>
          <a:xfrm>
            <a:off x="2620617" y="3008831"/>
            <a:ext cx="1497497" cy="123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Guard</a:t>
            </a:r>
          </a:p>
        </p:txBody>
      </p:sp>
      <p:sp>
        <p:nvSpPr>
          <p:cNvPr id="11" name="Rectangle 10">
            <a:extLst>
              <a:ext uri="{FF2B5EF4-FFF2-40B4-BE49-F238E27FC236}">
                <a16:creationId xmlns:a16="http://schemas.microsoft.com/office/drawing/2014/main" id="{BD2874F0-FB44-ED4E-A4E4-FF4BEC1A4162}"/>
              </a:ext>
            </a:extLst>
          </p:cNvPr>
          <p:cNvSpPr/>
          <p:nvPr/>
        </p:nvSpPr>
        <p:spPr>
          <a:xfrm>
            <a:off x="4866859" y="1391478"/>
            <a:ext cx="1497497" cy="2849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Interceptors</a:t>
            </a:r>
          </a:p>
        </p:txBody>
      </p:sp>
      <p:sp>
        <p:nvSpPr>
          <p:cNvPr id="12" name="Rectangle 11">
            <a:extLst>
              <a:ext uri="{FF2B5EF4-FFF2-40B4-BE49-F238E27FC236}">
                <a16:creationId xmlns:a16="http://schemas.microsoft.com/office/drawing/2014/main" id="{DAB768A9-15D7-BA4A-9124-B0380B39E59A}"/>
              </a:ext>
            </a:extLst>
          </p:cNvPr>
          <p:cNvSpPr/>
          <p:nvPr/>
        </p:nvSpPr>
        <p:spPr>
          <a:xfrm>
            <a:off x="6828183" y="3008831"/>
            <a:ext cx="1497497" cy="123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Pipe</a:t>
            </a:r>
          </a:p>
        </p:txBody>
      </p:sp>
      <p:sp>
        <p:nvSpPr>
          <p:cNvPr id="13" name="Rectangle 12">
            <a:extLst>
              <a:ext uri="{FF2B5EF4-FFF2-40B4-BE49-F238E27FC236}">
                <a16:creationId xmlns:a16="http://schemas.microsoft.com/office/drawing/2014/main" id="{084E1286-6959-4243-97D0-BD0253940A87}"/>
              </a:ext>
            </a:extLst>
          </p:cNvPr>
          <p:cNvSpPr/>
          <p:nvPr/>
        </p:nvSpPr>
        <p:spPr>
          <a:xfrm>
            <a:off x="9339468" y="1391478"/>
            <a:ext cx="1497497" cy="2849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L" dirty="0"/>
              <a:t>controller</a:t>
            </a:r>
          </a:p>
        </p:txBody>
      </p:sp>
      <p:cxnSp>
        <p:nvCxnSpPr>
          <p:cNvPr id="15" name="Straight Arrow Connector 14">
            <a:extLst>
              <a:ext uri="{FF2B5EF4-FFF2-40B4-BE49-F238E27FC236}">
                <a16:creationId xmlns:a16="http://schemas.microsoft.com/office/drawing/2014/main" id="{CE8913EC-B195-7C4D-802D-ECE03283CF57}"/>
              </a:ext>
            </a:extLst>
          </p:cNvPr>
          <p:cNvCxnSpPr>
            <a:cxnSpLocks/>
          </p:cNvCxnSpPr>
          <p:nvPr/>
        </p:nvCxnSpPr>
        <p:spPr>
          <a:xfrm>
            <a:off x="2133598" y="3647835"/>
            <a:ext cx="6675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9F8269F-B644-D74C-8079-EC9699017603}"/>
              </a:ext>
            </a:extLst>
          </p:cNvPr>
          <p:cNvCxnSpPr>
            <a:cxnSpLocks/>
          </p:cNvCxnSpPr>
          <p:nvPr/>
        </p:nvCxnSpPr>
        <p:spPr>
          <a:xfrm>
            <a:off x="6623" y="3633133"/>
            <a:ext cx="6675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A0286AA2-BCCD-8343-B26F-7334158FD78D}"/>
              </a:ext>
            </a:extLst>
          </p:cNvPr>
          <p:cNvCxnSpPr>
            <a:cxnSpLocks/>
          </p:cNvCxnSpPr>
          <p:nvPr/>
        </p:nvCxnSpPr>
        <p:spPr>
          <a:xfrm>
            <a:off x="4393092" y="3625057"/>
            <a:ext cx="6675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6CEDD34A-4520-9D4D-938D-1E12CCDB3FC2}"/>
              </a:ext>
            </a:extLst>
          </p:cNvPr>
          <p:cNvCxnSpPr>
            <a:cxnSpLocks/>
          </p:cNvCxnSpPr>
          <p:nvPr/>
        </p:nvCxnSpPr>
        <p:spPr>
          <a:xfrm>
            <a:off x="6380921" y="3633133"/>
            <a:ext cx="66757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FC334123-715A-6142-A715-C469F6D463A4}"/>
              </a:ext>
            </a:extLst>
          </p:cNvPr>
          <p:cNvCxnSpPr>
            <a:cxnSpLocks/>
          </p:cNvCxnSpPr>
          <p:nvPr/>
        </p:nvCxnSpPr>
        <p:spPr>
          <a:xfrm>
            <a:off x="8514748" y="3625057"/>
            <a:ext cx="102184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2496069F-935E-2741-AF5E-7F8DB1ACF0DC}"/>
              </a:ext>
            </a:extLst>
          </p:cNvPr>
          <p:cNvCxnSpPr>
            <a:cxnSpLocks/>
          </p:cNvCxnSpPr>
          <p:nvPr/>
        </p:nvCxnSpPr>
        <p:spPr>
          <a:xfrm flipH="1">
            <a:off x="7576931" y="1802017"/>
            <a:ext cx="211289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C84FE5F7-2D72-7448-B5E7-F0961EDAEBCE}"/>
              </a:ext>
            </a:extLst>
          </p:cNvPr>
          <p:cNvCxnSpPr>
            <a:cxnSpLocks/>
          </p:cNvCxnSpPr>
          <p:nvPr/>
        </p:nvCxnSpPr>
        <p:spPr>
          <a:xfrm flipH="1" flipV="1">
            <a:off x="1518838" y="1749761"/>
            <a:ext cx="3936089" cy="4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7C4E4D5A-D777-4642-83F2-4FC8C96918F9}"/>
              </a:ext>
            </a:extLst>
          </p:cNvPr>
          <p:cNvSpPr txBox="1"/>
          <p:nvPr/>
        </p:nvSpPr>
        <p:spPr>
          <a:xfrm>
            <a:off x="776867" y="2595862"/>
            <a:ext cx="944297" cy="369332"/>
          </a:xfrm>
          <a:prstGeom prst="rect">
            <a:avLst/>
          </a:prstGeom>
          <a:noFill/>
        </p:spPr>
        <p:txBody>
          <a:bodyPr wrap="none" rtlCol="0">
            <a:spAutoFit/>
          </a:bodyPr>
          <a:lstStyle/>
          <a:p>
            <a:r>
              <a:rPr lang="en-IL" dirty="0"/>
              <a:t>Request</a:t>
            </a:r>
          </a:p>
        </p:txBody>
      </p:sp>
      <p:sp>
        <p:nvSpPr>
          <p:cNvPr id="29" name="TextBox 28">
            <a:extLst>
              <a:ext uri="{FF2B5EF4-FFF2-40B4-BE49-F238E27FC236}">
                <a16:creationId xmlns:a16="http://schemas.microsoft.com/office/drawing/2014/main" id="{7A870BD3-0263-C54E-B148-1A75734EC700}"/>
              </a:ext>
            </a:extLst>
          </p:cNvPr>
          <p:cNvSpPr txBox="1"/>
          <p:nvPr/>
        </p:nvSpPr>
        <p:spPr>
          <a:xfrm>
            <a:off x="1567070" y="1380429"/>
            <a:ext cx="1081515" cy="369332"/>
          </a:xfrm>
          <a:prstGeom prst="rect">
            <a:avLst/>
          </a:prstGeom>
          <a:noFill/>
        </p:spPr>
        <p:txBody>
          <a:bodyPr wrap="none" rtlCol="0">
            <a:spAutoFit/>
          </a:bodyPr>
          <a:lstStyle/>
          <a:p>
            <a:r>
              <a:rPr lang="en-IL" dirty="0"/>
              <a:t>Response</a:t>
            </a:r>
          </a:p>
        </p:txBody>
      </p:sp>
      <p:sp>
        <p:nvSpPr>
          <p:cNvPr id="32" name="Rectangle 31">
            <a:extLst>
              <a:ext uri="{FF2B5EF4-FFF2-40B4-BE49-F238E27FC236}">
                <a16:creationId xmlns:a16="http://schemas.microsoft.com/office/drawing/2014/main" id="{7A0F8441-91D4-8A47-B4B8-F86A701493A4}"/>
              </a:ext>
            </a:extLst>
          </p:cNvPr>
          <p:cNvSpPr/>
          <p:nvPr/>
        </p:nvSpPr>
        <p:spPr>
          <a:xfrm>
            <a:off x="2467387" y="728870"/>
            <a:ext cx="8836717" cy="3949147"/>
          </a:xfrm>
          <a:prstGeom prst="rect">
            <a:avLst/>
          </a:prstGeom>
          <a:noFill/>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p:sp>
        <p:nvSpPr>
          <p:cNvPr id="34" name="TextBox 33">
            <a:extLst>
              <a:ext uri="{FF2B5EF4-FFF2-40B4-BE49-F238E27FC236}">
                <a16:creationId xmlns:a16="http://schemas.microsoft.com/office/drawing/2014/main" id="{AA0094A4-E264-F04C-B5A7-1455AAEC44AD}"/>
              </a:ext>
            </a:extLst>
          </p:cNvPr>
          <p:cNvSpPr txBox="1"/>
          <p:nvPr/>
        </p:nvSpPr>
        <p:spPr>
          <a:xfrm>
            <a:off x="2648779" y="869984"/>
            <a:ext cx="1815548" cy="369332"/>
          </a:xfrm>
          <a:prstGeom prst="rect">
            <a:avLst/>
          </a:prstGeom>
          <a:noFill/>
        </p:spPr>
        <p:txBody>
          <a:bodyPr wrap="square" rtlCol="0">
            <a:spAutoFit/>
          </a:bodyPr>
          <a:lstStyle/>
          <a:p>
            <a:r>
              <a:rPr lang="en-IL" dirty="0"/>
              <a:t>Exeptions !</a:t>
            </a:r>
          </a:p>
        </p:txBody>
      </p:sp>
    </p:spTree>
    <p:extLst>
      <p:ext uri="{BB962C8B-B14F-4D97-AF65-F5344CB8AC3E}">
        <p14:creationId xmlns:p14="http://schemas.microsoft.com/office/powerpoint/2010/main" val="2175766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3" name="Picture 2">
            <a:extLst>
              <a:ext uri="{FF2B5EF4-FFF2-40B4-BE49-F238E27FC236}">
                <a16:creationId xmlns:a16="http://schemas.microsoft.com/office/drawing/2014/main" id="{54F2E07F-0ABE-2D4E-BC5C-78742E1FD99B}"/>
              </a:ext>
            </a:extLst>
          </p:cNvPr>
          <p:cNvPicPr>
            <a:picLocks noChangeAspect="1"/>
          </p:cNvPicPr>
          <p:nvPr/>
        </p:nvPicPr>
        <p:blipFill>
          <a:blip r:embed="rId4"/>
          <a:stretch>
            <a:fillRect/>
          </a:stretch>
        </p:blipFill>
        <p:spPr>
          <a:xfrm>
            <a:off x="1022350" y="434653"/>
            <a:ext cx="8956703" cy="4562584"/>
          </a:xfrm>
          <a:prstGeom prst="rect">
            <a:avLst/>
          </a:prstGeom>
        </p:spPr>
      </p:pic>
      <p:pic>
        <p:nvPicPr>
          <p:cNvPr id="6" name="Picture 5">
            <a:extLst>
              <a:ext uri="{FF2B5EF4-FFF2-40B4-BE49-F238E27FC236}">
                <a16:creationId xmlns:a16="http://schemas.microsoft.com/office/drawing/2014/main" id="{F20450C0-466D-BC4D-A959-103AAA199C59}"/>
              </a:ext>
            </a:extLst>
          </p:cNvPr>
          <p:cNvPicPr>
            <a:picLocks noChangeAspect="1"/>
          </p:cNvPicPr>
          <p:nvPr/>
        </p:nvPicPr>
        <p:blipFill>
          <a:blip r:embed="rId5"/>
          <a:stretch>
            <a:fillRect/>
          </a:stretch>
        </p:blipFill>
        <p:spPr>
          <a:xfrm>
            <a:off x="1022350" y="5377429"/>
            <a:ext cx="7144188" cy="1480562"/>
          </a:xfrm>
          <a:prstGeom prst="rect">
            <a:avLst/>
          </a:prstGeom>
        </p:spPr>
      </p:pic>
      <p:cxnSp>
        <p:nvCxnSpPr>
          <p:cNvPr id="8" name="Straight Connector 7">
            <a:extLst>
              <a:ext uri="{FF2B5EF4-FFF2-40B4-BE49-F238E27FC236}">
                <a16:creationId xmlns:a16="http://schemas.microsoft.com/office/drawing/2014/main" id="{5BE466A4-F385-4B40-AC1E-3F0508A26330}"/>
              </a:ext>
            </a:extLst>
          </p:cNvPr>
          <p:cNvCxnSpPr/>
          <p:nvPr/>
        </p:nvCxnSpPr>
        <p:spPr>
          <a:xfrm>
            <a:off x="-21026" y="5132335"/>
            <a:ext cx="122040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07C3C93D-5977-6140-B71F-FF6CCBA2EE9A}"/>
              </a:ext>
            </a:extLst>
          </p:cNvPr>
          <p:cNvSpPr txBox="1"/>
          <p:nvPr/>
        </p:nvSpPr>
        <p:spPr>
          <a:xfrm>
            <a:off x="1022350" y="158361"/>
            <a:ext cx="10147300" cy="830997"/>
          </a:xfrm>
          <a:prstGeom prst="rect">
            <a:avLst/>
          </a:prstGeom>
          <a:solidFill>
            <a:schemeClr val="bg1"/>
          </a:solidFill>
          <a:ln>
            <a:solidFill>
              <a:schemeClr val="bg1"/>
            </a:solidFill>
          </a:ln>
        </p:spPr>
        <p:txBody>
          <a:bodyPr wrap="square" rtlCol="0">
            <a:spAutoFit/>
          </a:bodyPr>
          <a:lstStyle/>
          <a:p>
            <a:r>
              <a:rPr lang="en-US" sz="4800" dirty="0"/>
              <a:t>Custom Decorator</a:t>
            </a:r>
            <a:endParaRPr lang="en-IL" sz="4800" dirty="0"/>
          </a:p>
        </p:txBody>
      </p:sp>
    </p:spTree>
    <p:extLst>
      <p:ext uri="{BB962C8B-B14F-4D97-AF65-F5344CB8AC3E}">
        <p14:creationId xmlns:p14="http://schemas.microsoft.com/office/powerpoint/2010/main" val="2581155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C3C93D-5977-6140-B71F-FF6CCBA2EE9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a:solidFill>
                  <a:srgbClr val="FFFFFF"/>
                </a:solidFill>
                <a:latin typeface="+mj-lt"/>
                <a:ea typeface="+mj-ea"/>
                <a:cs typeface="+mj-cs"/>
              </a:rPr>
              <a:t>Exception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331567" y="2891160"/>
            <a:ext cx="5455917" cy="3068953"/>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C51C041-2397-AD4D-A039-2B17014DED87}"/>
              </a:ext>
            </a:extLst>
          </p:cNvPr>
          <p:cNvPicPr>
            <a:picLocks noChangeAspect="1"/>
          </p:cNvPicPr>
          <p:nvPr/>
        </p:nvPicPr>
        <p:blipFill>
          <a:blip r:embed="rId4"/>
          <a:stretch>
            <a:fillRect/>
          </a:stretch>
        </p:blipFill>
        <p:spPr>
          <a:xfrm>
            <a:off x="6445073" y="2938899"/>
            <a:ext cx="5455917" cy="2973474"/>
          </a:xfrm>
          <a:prstGeom prst="rect">
            <a:avLst/>
          </a:prstGeom>
        </p:spPr>
      </p:pic>
      <p:pic>
        <p:nvPicPr>
          <p:cNvPr id="6" name="Picture 5">
            <a:extLst>
              <a:ext uri="{FF2B5EF4-FFF2-40B4-BE49-F238E27FC236}">
                <a16:creationId xmlns:a16="http://schemas.microsoft.com/office/drawing/2014/main" id="{2E05168E-FDE7-0A4D-900B-F067A6424050}"/>
              </a:ext>
            </a:extLst>
          </p:cNvPr>
          <p:cNvPicPr>
            <a:picLocks noChangeAspect="1"/>
          </p:cNvPicPr>
          <p:nvPr/>
        </p:nvPicPr>
        <p:blipFill>
          <a:blip r:embed="rId5"/>
          <a:stretch>
            <a:fillRect/>
          </a:stretch>
        </p:blipFill>
        <p:spPr>
          <a:xfrm>
            <a:off x="402647" y="3429000"/>
            <a:ext cx="5549234" cy="1844256"/>
          </a:xfrm>
          <a:prstGeom prst="rect">
            <a:avLst/>
          </a:prstGeom>
          <a:ln>
            <a:solidFill>
              <a:srgbClr val="FF0000"/>
            </a:solidFill>
          </a:ln>
        </p:spPr>
      </p:pic>
    </p:spTree>
    <p:extLst>
      <p:ext uri="{BB962C8B-B14F-4D97-AF65-F5344CB8AC3E}">
        <p14:creationId xmlns:p14="http://schemas.microsoft.com/office/powerpoint/2010/main" val="3571273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3C93D-5977-6140-B71F-FF6CCBA2EE9A}"/>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400">
                <a:solidFill>
                  <a:srgbClr val="FFFFFF"/>
                </a:solidFill>
                <a:latin typeface="+mj-lt"/>
                <a:ea typeface="+mj-ea"/>
                <a:cs typeface="+mj-cs"/>
              </a:rPr>
              <a:t>Exception</a:t>
            </a:r>
          </a:p>
        </p:txBody>
      </p:sp>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331567" y="2891160"/>
            <a:ext cx="5455917" cy="3068953"/>
          </a:xfrm>
          <a:prstGeom prst="rect">
            <a:avLst/>
          </a:prstGeom>
        </p:spPr>
      </p:pic>
      <p:pic>
        <p:nvPicPr>
          <p:cNvPr id="4" name="Picture 3">
            <a:extLst>
              <a:ext uri="{FF2B5EF4-FFF2-40B4-BE49-F238E27FC236}">
                <a16:creationId xmlns:a16="http://schemas.microsoft.com/office/drawing/2014/main" id="{85FDE723-56D8-6047-A8DF-187C2DB13303}"/>
              </a:ext>
            </a:extLst>
          </p:cNvPr>
          <p:cNvPicPr>
            <a:picLocks noChangeAspect="1"/>
          </p:cNvPicPr>
          <p:nvPr/>
        </p:nvPicPr>
        <p:blipFill>
          <a:blip r:embed="rId4"/>
          <a:stretch>
            <a:fillRect/>
          </a:stretch>
        </p:blipFill>
        <p:spPr>
          <a:xfrm>
            <a:off x="1064610" y="1562100"/>
            <a:ext cx="9072479" cy="1866900"/>
          </a:xfrm>
          <a:prstGeom prst="rect">
            <a:avLst/>
          </a:prstGeom>
        </p:spPr>
      </p:pic>
      <p:pic>
        <p:nvPicPr>
          <p:cNvPr id="7" name="Picture 6">
            <a:extLst>
              <a:ext uri="{FF2B5EF4-FFF2-40B4-BE49-F238E27FC236}">
                <a16:creationId xmlns:a16="http://schemas.microsoft.com/office/drawing/2014/main" id="{B312016F-81FC-2249-A127-A655222D0B37}"/>
              </a:ext>
            </a:extLst>
          </p:cNvPr>
          <p:cNvPicPr>
            <a:picLocks noChangeAspect="1"/>
          </p:cNvPicPr>
          <p:nvPr/>
        </p:nvPicPr>
        <p:blipFill>
          <a:blip r:embed="rId5"/>
          <a:stretch>
            <a:fillRect/>
          </a:stretch>
        </p:blipFill>
        <p:spPr>
          <a:xfrm>
            <a:off x="1064610" y="3627107"/>
            <a:ext cx="8554352" cy="2333005"/>
          </a:xfrm>
          <a:prstGeom prst="rect">
            <a:avLst/>
          </a:prstGeom>
        </p:spPr>
      </p:pic>
      <p:pic>
        <p:nvPicPr>
          <p:cNvPr id="8" name="Picture 7">
            <a:extLst>
              <a:ext uri="{FF2B5EF4-FFF2-40B4-BE49-F238E27FC236}">
                <a16:creationId xmlns:a16="http://schemas.microsoft.com/office/drawing/2014/main" id="{A8500343-67F7-3F49-9933-D6802A6B60B2}"/>
              </a:ext>
            </a:extLst>
          </p:cNvPr>
          <p:cNvPicPr>
            <a:picLocks noChangeAspect="1"/>
          </p:cNvPicPr>
          <p:nvPr/>
        </p:nvPicPr>
        <p:blipFill>
          <a:blip r:embed="rId6"/>
          <a:stretch>
            <a:fillRect/>
          </a:stretch>
        </p:blipFill>
        <p:spPr>
          <a:xfrm>
            <a:off x="5787484" y="3627106"/>
            <a:ext cx="7467600" cy="2120900"/>
          </a:xfrm>
          <a:prstGeom prst="rect">
            <a:avLst/>
          </a:prstGeom>
        </p:spPr>
      </p:pic>
    </p:spTree>
    <p:extLst>
      <p:ext uri="{BB962C8B-B14F-4D97-AF65-F5344CB8AC3E}">
        <p14:creationId xmlns:p14="http://schemas.microsoft.com/office/powerpoint/2010/main" val="2553978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8A7D5E-9F04-F24E-8054-E46DF64920C5}"/>
              </a:ext>
            </a:extLst>
          </p:cNvPr>
          <p:cNvSpPr txBox="1"/>
          <p:nvPr/>
        </p:nvSpPr>
        <p:spPr>
          <a:xfrm>
            <a:off x="304800" y="230188"/>
            <a:ext cx="8124497" cy="461665"/>
          </a:xfrm>
          <a:prstGeom prst="rect">
            <a:avLst/>
          </a:prstGeom>
          <a:noFill/>
        </p:spPr>
        <p:txBody>
          <a:bodyPr wrap="square" rtlCol="0">
            <a:spAutoFit/>
          </a:bodyPr>
          <a:lstStyle/>
          <a:p>
            <a:pPr marL="0" defTabSz="914400" rtl="1" eaLnBrk="1" latinLnBrk="0" hangingPunct="1"/>
            <a:r>
              <a:rPr lang="en-US" sz="2400" dirty="0">
                <a:solidFill>
                  <a:srgbClr val="C00000"/>
                </a:solidFill>
              </a:rPr>
              <a:t>What are we going to learn?</a:t>
            </a:r>
            <a:endParaRPr lang="en-IL" sz="2400" dirty="0">
              <a:solidFill>
                <a:srgbClr val="C00000"/>
              </a:solidFill>
            </a:endParaRPr>
          </a:p>
        </p:txBody>
      </p:sp>
      <p:sp>
        <p:nvSpPr>
          <p:cNvPr id="6" name="TextBox 5">
            <a:extLst>
              <a:ext uri="{FF2B5EF4-FFF2-40B4-BE49-F238E27FC236}">
                <a16:creationId xmlns:a16="http://schemas.microsoft.com/office/drawing/2014/main" id="{21922D83-93D2-624E-9929-E80190815DCB}"/>
              </a:ext>
            </a:extLst>
          </p:cNvPr>
          <p:cNvSpPr txBox="1"/>
          <p:nvPr/>
        </p:nvSpPr>
        <p:spPr>
          <a:xfrm>
            <a:off x="1418896" y="793429"/>
            <a:ext cx="10405241" cy="2308324"/>
          </a:xfrm>
          <a:prstGeom prst="rect">
            <a:avLst/>
          </a:prstGeom>
          <a:noFill/>
        </p:spPr>
        <p:txBody>
          <a:bodyPr wrap="square" rtlCol="0">
            <a:spAutoFit/>
          </a:bodyPr>
          <a:lstStyle/>
          <a:p>
            <a:pPr marL="342900" indent="-342900">
              <a:buFont typeface="Wingdings" pitchFamily="2" charset="2"/>
              <a:buChar char="ü"/>
            </a:pPr>
            <a:r>
              <a:rPr lang="en-US" sz="2400" dirty="0">
                <a:solidFill>
                  <a:srgbClr val="C00000"/>
                </a:solidFill>
              </a:rPr>
              <a:t>1: Introduction and philosophy</a:t>
            </a:r>
          </a:p>
          <a:p>
            <a:pPr marL="342900" indent="-342900">
              <a:buFont typeface="Wingdings" pitchFamily="2" charset="2"/>
              <a:buChar char="ü"/>
            </a:pPr>
            <a:r>
              <a:rPr lang="en-US" sz="2400" dirty="0">
                <a:solidFill>
                  <a:srgbClr val="C00000"/>
                </a:solidFill>
              </a:rPr>
              <a:t>2: Fundamentals </a:t>
            </a:r>
          </a:p>
          <a:p>
            <a:pPr marL="800100" lvl="1" indent="-342900">
              <a:buFont typeface="Wingdings" pitchFamily="2" charset="2"/>
              <a:buChar char="ü"/>
            </a:pPr>
            <a:r>
              <a:rPr lang="en-US" sz="2400" dirty="0">
                <a:solidFill>
                  <a:srgbClr val="C00000"/>
                </a:solidFill>
              </a:rPr>
              <a:t> General architecture (modules ,C</a:t>
            </a:r>
            <a:r>
              <a:rPr lang="en-IL" sz="2400" dirty="0">
                <a:solidFill>
                  <a:srgbClr val="C00000"/>
                </a:solidFill>
              </a:rPr>
              <a:t>ontrollers </a:t>
            </a:r>
            <a:r>
              <a:rPr lang="en-US" sz="2400" dirty="0">
                <a:solidFill>
                  <a:srgbClr val="C00000"/>
                </a:solidFill>
              </a:rPr>
              <a:t>P</a:t>
            </a:r>
            <a:r>
              <a:rPr lang="en-IL" sz="2400" dirty="0">
                <a:solidFill>
                  <a:srgbClr val="C00000"/>
                </a:solidFill>
              </a:rPr>
              <a:t>roviders </a:t>
            </a:r>
            <a:r>
              <a:rPr lang="en-US" sz="2400" dirty="0">
                <a:solidFill>
                  <a:srgbClr val="C00000"/>
                </a:solidFill>
              </a:rPr>
              <a:t>)</a:t>
            </a:r>
            <a:endParaRPr lang="en-IL" sz="2400" dirty="0">
              <a:solidFill>
                <a:srgbClr val="C00000"/>
              </a:solidFill>
            </a:endParaRPr>
          </a:p>
          <a:p>
            <a:pPr marL="800100" lvl="1" indent="-342900">
              <a:buFont typeface="Wingdings" pitchFamily="2" charset="2"/>
              <a:buChar char="ü"/>
            </a:pPr>
            <a:r>
              <a:rPr lang="en-US" sz="2400" dirty="0">
                <a:solidFill>
                  <a:srgbClr val="C00000"/>
                </a:solidFill>
              </a:rPr>
              <a:t> Main features (D</a:t>
            </a:r>
            <a:r>
              <a:rPr lang="en-IL" sz="2400" dirty="0">
                <a:solidFill>
                  <a:srgbClr val="C00000"/>
                </a:solidFill>
              </a:rPr>
              <a:t>ecorators ,</a:t>
            </a:r>
            <a:r>
              <a:rPr lang="en-US" sz="2400" dirty="0">
                <a:solidFill>
                  <a:srgbClr val="C00000"/>
                </a:solidFill>
              </a:rPr>
              <a:t>P</a:t>
            </a:r>
            <a:r>
              <a:rPr lang="en-IL" sz="2400" dirty="0">
                <a:solidFill>
                  <a:srgbClr val="C00000"/>
                </a:solidFill>
              </a:rPr>
              <a:t>ipes, </a:t>
            </a:r>
            <a:r>
              <a:rPr lang="en-US" sz="2400" dirty="0">
                <a:solidFill>
                  <a:srgbClr val="C00000"/>
                </a:solidFill>
              </a:rPr>
              <a:t>Exception, middleware)</a:t>
            </a:r>
          </a:p>
          <a:p>
            <a:pPr marL="285750" indent="-285750">
              <a:buFont typeface="Wingdings" pitchFamily="2" charset="2"/>
              <a:buChar char="q"/>
            </a:pPr>
            <a:r>
              <a:rPr lang="en-US" sz="2400" dirty="0">
                <a:solidFill>
                  <a:srgbClr val="C00000"/>
                </a:solidFill>
              </a:rPr>
              <a:t>3: Demo : simple CRUD</a:t>
            </a:r>
          </a:p>
          <a:p>
            <a:pPr marL="285750" indent="-285750">
              <a:buFont typeface="Wingdings" pitchFamily="2" charset="2"/>
              <a:buChar char="q"/>
            </a:pPr>
            <a:r>
              <a:rPr lang="en-US" sz="2400" dirty="0">
                <a:solidFill>
                  <a:srgbClr val="C00000"/>
                </a:solidFill>
              </a:rPr>
              <a:t>4: First walkthrough </a:t>
            </a:r>
          </a:p>
        </p:txBody>
      </p:sp>
    </p:spTree>
    <p:extLst>
      <p:ext uri="{BB962C8B-B14F-4D97-AF65-F5344CB8AC3E}">
        <p14:creationId xmlns:p14="http://schemas.microsoft.com/office/powerpoint/2010/main" val="2799604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7CCC4E3-F5E5-0640-87A0-7DBC30471E20}"/>
              </a:ext>
            </a:extLst>
          </p:cNvPr>
          <p:cNvPicPr>
            <a:picLocks noChangeAspect="1"/>
          </p:cNvPicPr>
          <p:nvPr/>
        </p:nvPicPr>
        <p:blipFill rotWithShape="1">
          <a:blip r:embed="rId3"/>
          <a:srcRect t="13432" b="11568"/>
          <a:stretch/>
        </p:blipFill>
        <p:spPr>
          <a:xfrm>
            <a:off x="20" y="10"/>
            <a:ext cx="12191980" cy="6857990"/>
          </a:xfrm>
          <a:prstGeom prst="rect">
            <a:avLst/>
          </a:prstGeom>
        </p:spPr>
      </p:pic>
      <p:pic>
        <p:nvPicPr>
          <p:cNvPr id="6" name="Picture 5" descr="A cat sitting on top of a computer&#10;&#10;Description automatically generated">
            <a:extLst>
              <a:ext uri="{FF2B5EF4-FFF2-40B4-BE49-F238E27FC236}">
                <a16:creationId xmlns:a16="http://schemas.microsoft.com/office/drawing/2014/main" id="{CC0F8B73-52CC-5443-89CB-BFCD9132FE8E}"/>
              </a:ext>
            </a:extLst>
          </p:cNvPr>
          <p:cNvPicPr>
            <a:picLocks noChangeAspect="1"/>
          </p:cNvPicPr>
          <p:nvPr/>
        </p:nvPicPr>
        <p:blipFill>
          <a:blip r:embed="rId4"/>
          <a:stretch>
            <a:fillRect/>
          </a:stretch>
        </p:blipFill>
        <p:spPr>
          <a:xfrm>
            <a:off x="5651293" y="0"/>
            <a:ext cx="6540688" cy="6857990"/>
          </a:xfrm>
          <a:prstGeom prst="rect">
            <a:avLst/>
          </a:prstGeom>
        </p:spPr>
      </p:pic>
    </p:spTree>
    <p:extLst>
      <p:ext uri="{BB962C8B-B14F-4D97-AF65-F5344CB8AC3E}">
        <p14:creationId xmlns:p14="http://schemas.microsoft.com/office/powerpoint/2010/main" val="155369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387084F-683F-D347-83BD-471A0FD5F530}"/>
              </a:ext>
            </a:extLst>
          </p:cNvPr>
          <p:cNvPicPr>
            <a:picLocks noChangeAspect="1"/>
          </p:cNvPicPr>
          <p:nvPr/>
        </p:nvPicPr>
        <p:blipFill>
          <a:blip r:embed="rId3"/>
          <a:stretch>
            <a:fillRect/>
          </a:stretch>
        </p:blipFill>
        <p:spPr>
          <a:xfrm>
            <a:off x="185531" y="212034"/>
            <a:ext cx="8290820" cy="3892121"/>
          </a:xfrm>
          <a:prstGeom prst="rect">
            <a:avLst/>
          </a:prstGeom>
        </p:spPr>
      </p:pic>
      <p:pic>
        <p:nvPicPr>
          <p:cNvPr id="5" name="Picture 4">
            <a:extLst>
              <a:ext uri="{FF2B5EF4-FFF2-40B4-BE49-F238E27FC236}">
                <a16:creationId xmlns:a16="http://schemas.microsoft.com/office/drawing/2014/main" id="{03A7B4A6-6009-6343-995A-563ED9554DC5}"/>
              </a:ext>
            </a:extLst>
          </p:cNvPr>
          <p:cNvPicPr>
            <a:picLocks noChangeAspect="1"/>
          </p:cNvPicPr>
          <p:nvPr/>
        </p:nvPicPr>
        <p:blipFill>
          <a:blip r:embed="rId4"/>
          <a:stretch>
            <a:fillRect/>
          </a:stretch>
        </p:blipFill>
        <p:spPr>
          <a:xfrm>
            <a:off x="185531" y="4722541"/>
            <a:ext cx="10933043" cy="520900"/>
          </a:xfrm>
          <a:prstGeom prst="rect">
            <a:avLst/>
          </a:prstGeom>
        </p:spPr>
      </p:pic>
    </p:spTree>
    <p:extLst>
      <p:ext uri="{BB962C8B-B14F-4D97-AF65-F5344CB8AC3E}">
        <p14:creationId xmlns:p14="http://schemas.microsoft.com/office/powerpoint/2010/main" val="186606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r>
              <a:rPr lang="en-IL" sz="2000" b="1" dirty="0"/>
              <a:t>     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286716"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912102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r>
              <a:rPr lang="en-US" sz="2000" b="1" dirty="0"/>
              <a:t>     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2974789"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1105158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292020"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r>
              <a:rPr lang="en-IL" sz="2000" b="1" dirty="0"/>
              <a:t>     Application architecture</a:t>
            </a:r>
            <a:endParaRPr lang="en-IL" sz="2000" dirty="0"/>
          </a:p>
        </p:txBody>
      </p:sp>
    </p:spTree>
    <p:extLst>
      <p:ext uri="{BB962C8B-B14F-4D97-AF65-F5344CB8AC3E}">
        <p14:creationId xmlns:p14="http://schemas.microsoft.com/office/powerpoint/2010/main" val="735833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r>
              <a:rPr lang="en-IL" sz="2000" b="1" dirty="0"/>
              <a:t>     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2359386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EA5251-2062-0F4D-8781-FE2927776E9F}"/>
              </a:ext>
            </a:extLst>
          </p:cNvPr>
          <p:cNvSpPr txBox="1"/>
          <p:nvPr/>
        </p:nvSpPr>
        <p:spPr>
          <a:xfrm>
            <a:off x="791912" y="269929"/>
            <a:ext cx="8410703" cy="1015663"/>
          </a:xfrm>
          <a:prstGeom prst="rect">
            <a:avLst/>
          </a:prstGeom>
          <a:noFill/>
        </p:spPr>
        <p:txBody>
          <a:bodyPr wrap="square" rtlCol="0">
            <a:spAutoFit/>
          </a:bodyPr>
          <a:lstStyle/>
          <a:p>
            <a:r>
              <a:rPr lang="en-IL" sz="6000" b="1" dirty="0"/>
              <a:t>Why care about NestJS ?</a:t>
            </a:r>
          </a:p>
        </p:txBody>
      </p:sp>
      <p:pic>
        <p:nvPicPr>
          <p:cNvPr id="3" name="Picture 2" descr="A close up of a sign&#10;&#10;Description automatically generated">
            <a:extLst>
              <a:ext uri="{FF2B5EF4-FFF2-40B4-BE49-F238E27FC236}">
                <a16:creationId xmlns:a16="http://schemas.microsoft.com/office/drawing/2014/main" id="{0E7CAA4B-CFE1-C14F-B57D-CA8622CE0908}"/>
              </a:ext>
            </a:extLst>
          </p:cNvPr>
          <p:cNvPicPr>
            <a:picLocks noChangeAspect="1"/>
          </p:cNvPicPr>
          <p:nvPr/>
        </p:nvPicPr>
        <p:blipFill>
          <a:blip r:embed="rId3"/>
          <a:stretch>
            <a:fillRect/>
          </a:stretch>
        </p:blipFill>
        <p:spPr>
          <a:xfrm>
            <a:off x="987282" y="2030540"/>
            <a:ext cx="1400252" cy="789833"/>
          </a:xfrm>
          <a:prstGeom prst="rect">
            <a:avLst/>
          </a:prstGeom>
        </p:spPr>
      </p:pic>
      <p:pic>
        <p:nvPicPr>
          <p:cNvPr id="5" name="Picture 4" descr="A close up of a sign&#10;&#10;Description automatically generated">
            <a:extLst>
              <a:ext uri="{FF2B5EF4-FFF2-40B4-BE49-F238E27FC236}">
                <a16:creationId xmlns:a16="http://schemas.microsoft.com/office/drawing/2014/main" id="{7FF485EA-A1F7-F145-8E29-CAC5A58CCC79}"/>
              </a:ext>
            </a:extLst>
          </p:cNvPr>
          <p:cNvPicPr>
            <a:picLocks noChangeAspect="1"/>
          </p:cNvPicPr>
          <p:nvPr/>
        </p:nvPicPr>
        <p:blipFill>
          <a:blip r:embed="rId4"/>
          <a:stretch>
            <a:fillRect/>
          </a:stretch>
        </p:blipFill>
        <p:spPr>
          <a:xfrm>
            <a:off x="987282" y="3523340"/>
            <a:ext cx="1634854" cy="752879"/>
          </a:xfrm>
          <a:prstGeom prst="rect">
            <a:avLst/>
          </a:prstGeom>
        </p:spPr>
      </p:pic>
      <p:pic>
        <p:nvPicPr>
          <p:cNvPr id="7" name="Picture 6" descr="A picture containing object, clock&#10;&#10;Description automatically generated">
            <a:extLst>
              <a:ext uri="{FF2B5EF4-FFF2-40B4-BE49-F238E27FC236}">
                <a16:creationId xmlns:a16="http://schemas.microsoft.com/office/drawing/2014/main" id="{0ACE76C5-901B-384A-9218-15ECD3B294B3}"/>
              </a:ext>
            </a:extLst>
          </p:cNvPr>
          <p:cNvPicPr>
            <a:picLocks noChangeAspect="1"/>
          </p:cNvPicPr>
          <p:nvPr/>
        </p:nvPicPr>
        <p:blipFill>
          <a:blip r:embed="rId5"/>
          <a:stretch>
            <a:fillRect/>
          </a:stretch>
        </p:blipFill>
        <p:spPr>
          <a:xfrm>
            <a:off x="987282" y="5143100"/>
            <a:ext cx="1642729" cy="801924"/>
          </a:xfrm>
          <a:prstGeom prst="rect">
            <a:avLst/>
          </a:prstGeom>
        </p:spPr>
      </p:pic>
      <p:pic>
        <p:nvPicPr>
          <p:cNvPr id="19" name="Picture 18" descr="A close up of a sign&#10;&#10;Description automatically generated">
            <a:extLst>
              <a:ext uri="{FF2B5EF4-FFF2-40B4-BE49-F238E27FC236}">
                <a16:creationId xmlns:a16="http://schemas.microsoft.com/office/drawing/2014/main" id="{DB587225-B587-B840-928C-80A60F2213C3}"/>
              </a:ext>
            </a:extLst>
          </p:cNvPr>
          <p:cNvPicPr>
            <a:picLocks noChangeAspect="1"/>
          </p:cNvPicPr>
          <p:nvPr/>
        </p:nvPicPr>
        <p:blipFill>
          <a:blip r:embed="rId6"/>
          <a:stretch>
            <a:fillRect/>
          </a:stretch>
        </p:blipFill>
        <p:spPr>
          <a:xfrm>
            <a:off x="6268814" y="1976410"/>
            <a:ext cx="2038555" cy="1130761"/>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FCF9B47A-C42B-D049-AB46-773F97A06E1F}"/>
              </a:ext>
            </a:extLst>
          </p:cNvPr>
          <p:cNvPicPr>
            <a:picLocks noChangeAspect="1"/>
          </p:cNvPicPr>
          <p:nvPr/>
        </p:nvPicPr>
        <p:blipFill>
          <a:blip r:embed="rId7"/>
          <a:stretch>
            <a:fillRect/>
          </a:stretch>
        </p:blipFill>
        <p:spPr>
          <a:xfrm>
            <a:off x="6469399" y="3523294"/>
            <a:ext cx="816955" cy="752880"/>
          </a:xfrm>
          <a:prstGeom prst="rect">
            <a:avLst/>
          </a:prstGeom>
        </p:spPr>
      </p:pic>
      <p:pic>
        <p:nvPicPr>
          <p:cNvPr id="22" name="Picture 21">
            <a:extLst>
              <a:ext uri="{FF2B5EF4-FFF2-40B4-BE49-F238E27FC236}">
                <a16:creationId xmlns:a16="http://schemas.microsoft.com/office/drawing/2014/main" id="{E2902A25-C68A-FB43-A814-40493BA1C9B0}"/>
              </a:ext>
            </a:extLst>
          </p:cNvPr>
          <p:cNvPicPr>
            <a:picLocks noChangeAspect="1"/>
          </p:cNvPicPr>
          <p:nvPr/>
        </p:nvPicPr>
        <p:blipFill>
          <a:blip r:embed="rId8"/>
          <a:stretch>
            <a:fillRect/>
          </a:stretch>
        </p:blipFill>
        <p:spPr>
          <a:xfrm>
            <a:off x="6402683" y="5198599"/>
            <a:ext cx="1479492" cy="1024264"/>
          </a:xfrm>
          <a:prstGeom prst="rect">
            <a:avLst/>
          </a:prstGeom>
        </p:spPr>
      </p:pic>
      <p:sp>
        <p:nvSpPr>
          <p:cNvPr id="25" name="TextBox 24">
            <a:extLst>
              <a:ext uri="{FF2B5EF4-FFF2-40B4-BE49-F238E27FC236}">
                <a16:creationId xmlns:a16="http://schemas.microsoft.com/office/drawing/2014/main" id="{332165AD-C60E-684C-84BA-003B661EA8B0}"/>
              </a:ext>
            </a:extLst>
          </p:cNvPr>
          <p:cNvSpPr txBox="1"/>
          <p:nvPr/>
        </p:nvSpPr>
        <p:spPr>
          <a:xfrm>
            <a:off x="664901" y="1777466"/>
            <a:ext cx="1967205" cy="400110"/>
          </a:xfrm>
          <a:prstGeom prst="rect">
            <a:avLst/>
          </a:prstGeom>
          <a:noFill/>
        </p:spPr>
        <p:txBody>
          <a:bodyPr wrap="none" rtlCol="0">
            <a:spAutoFit/>
          </a:bodyPr>
          <a:lstStyle/>
          <a:p>
            <a:pPr marL="285750" indent="-285750">
              <a:buFont typeface="Wingdings" pitchFamily="2" charset="2"/>
              <a:buChar char="ü"/>
            </a:pPr>
            <a:r>
              <a:rPr lang="en-IL" sz="2000" b="1" dirty="0"/>
              <a:t>Type checking</a:t>
            </a:r>
          </a:p>
        </p:txBody>
      </p:sp>
      <p:sp>
        <p:nvSpPr>
          <p:cNvPr id="26" name="TextBox 25">
            <a:extLst>
              <a:ext uri="{FF2B5EF4-FFF2-40B4-BE49-F238E27FC236}">
                <a16:creationId xmlns:a16="http://schemas.microsoft.com/office/drawing/2014/main" id="{C4E80126-863B-FA45-8B76-1F3802987254}"/>
              </a:ext>
            </a:extLst>
          </p:cNvPr>
          <p:cNvSpPr txBox="1"/>
          <p:nvPr/>
        </p:nvSpPr>
        <p:spPr>
          <a:xfrm>
            <a:off x="595626" y="3107171"/>
            <a:ext cx="3422190" cy="400110"/>
          </a:xfrm>
          <a:prstGeom prst="rect">
            <a:avLst/>
          </a:prstGeom>
          <a:noFill/>
        </p:spPr>
        <p:txBody>
          <a:bodyPr wrap="square" rtlCol="0">
            <a:spAutoFit/>
          </a:bodyPr>
          <a:lstStyle/>
          <a:p>
            <a:pPr marL="285750" indent="-285750">
              <a:buFont typeface="Wingdings" pitchFamily="2" charset="2"/>
              <a:buChar char="ü"/>
            </a:pPr>
            <a:r>
              <a:rPr lang="en-IL" sz="2000" b="1" dirty="0"/>
              <a:t>Dependency injection</a:t>
            </a:r>
            <a:endParaRPr lang="en-IL" sz="2000" dirty="0"/>
          </a:p>
        </p:txBody>
      </p:sp>
      <p:sp>
        <p:nvSpPr>
          <p:cNvPr id="27" name="TextBox 26">
            <a:extLst>
              <a:ext uri="{FF2B5EF4-FFF2-40B4-BE49-F238E27FC236}">
                <a16:creationId xmlns:a16="http://schemas.microsoft.com/office/drawing/2014/main" id="{8E1DD998-9751-1F4C-87DE-E84A58F69387}"/>
              </a:ext>
            </a:extLst>
          </p:cNvPr>
          <p:cNvSpPr txBox="1"/>
          <p:nvPr/>
        </p:nvSpPr>
        <p:spPr>
          <a:xfrm>
            <a:off x="595626" y="4744848"/>
            <a:ext cx="2344424" cy="400110"/>
          </a:xfrm>
          <a:prstGeom prst="rect">
            <a:avLst/>
          </a:prstGeom>
          <a:noFill/>
        </p:spPr>
        <p:txBody>
          <a:bodyPr wrap="none" rtlCol="0">
            <a:spAutoFit/>
          </a:bodyPr>
          <a:lstStyle/>
          <a:p>
            <a:pPr marL="285750" indent="-285750">
              <a:buFont typeface="Wingdings" pitchFamily="2" charset="2"/>
              <a:buChar char="ü"/>
            </a:pPr>
            <a:r>
              <a:rPr lang="en-US" sz="2000" b="1" dirty="0"/>
              <a:t>Rest and </a:t>
            </a:r>
            <a:r>
              <a:rPr lang="en-US" sz="2000" b="1" dirty="0" err="1"/>
              <a:t>graphQL</a:t>
            </a:r>
            <a:endParaRPr lang="en-IL" sz="2000" b="1" dirty="0"/>
          </a:p>
        </p:txBody>
      </p:sp>
      <p:sp>
        <p:nvSpPr>
          <p:cNvPr id="28" name="TextBox 27">
            <a:extLst>
              <a:ext uri="{FF2B5EF4-FFF2-40B4-BE49-F238E27FC236}">
                <a16:creationId xmlns:a16="http://schemas.microsoft.com/office/drawing/2014/main" id="{D8C7C1A7-61F5-9540-B3D9-E08369ED16C9}"/>
              </a:ext>
            </a:extLst>
          </p:cNvPr>
          <p:cNvSpPr txBox="1"/>
          <p:nvPr/>
        </p:nvSpPr>
        <p:spPr>
          <a:xfrm>
            <a:off x="6084021" y="3153962"/>
            <a:ext cx="1349728" cy="400110"/>
          </a:xfrm>
          <a:prstGeom prst="rect">
            <a:avLst/>
          </a:prstGeom>
          <a:noFill/>
        </p:spPr>
        <p:txBody>
          <a:bodyPr wrap="none" rtlCol="0">
            <a:spAutoFit/>
          </a:bodyPr>
          <a:lstStyle/>
          <a:p>
            <a:pPr marL="285750" indent="-285750">
              <a:buFont typeface="Wingdings" pitchFamily="2" charset="2"/>
              <a:buChar char="ü"/>
            </a:pPr>
            <a:r>
              <a:rPr lang="en-IL" sz="2000" b="1" dirty="0"/>
              <a:t>Testable</a:t>
            </a:r>
            <a:endParaRPr lang="en-IL" sz="2000" dirty="0"/>
          </a:p>
        </p:txBody>
      </p:sp>
      <p:sp>
        <p:nvSpPr>
          <p:cNvPr id="29" name="TextBox 28">
            <a:extLst>
              <a:ext uri="{FF2B5EF4-FFF2-40B4-BE49-F238E27FC236}">
                <a16:creationId xmlns:a16="http://schemas.microsoft.com/office/drawing/2014/main" id="{2C21531C-AA44-DB45-948E-FD2A0AE6FC03}"/>
              </a:ext>
            </a:extLst>
          </p:cNvPr>
          <p:cNvSpPr txBox="1"/>
          <p:nvPr/>
        </p:nvSpPr>
        <p:spPr>
          <a:xfrm>
            <a:off x="6084021" y="4735791"/>
            <a:ext cx="4002088" cy="400110"/>
          </a:xfrm>
          <a:prstGeom prst="rect">
            <a:avLst/>
          </a:prstGeom>
          <a:noFill/>
        </p:spPr>
        <p:txBody>
          <a:bodyPr wrap="square" rtlCol="0">
            <a:spAutoFit/>
          </a:bodyPr>
          <a:lstStyle/>
          <a:p>
            <a:r>
              <a:rPr lang="en-US" sz="2000" b="1" dirty="0"/>
              <a:t>   Command-line interface (cli)</a:t>
            </a:r>
            <a:endParaRPr lang="en-IL" sz="2000" b="1" dirty="0"/>
          </a:p>
        </p:txBody>
      </p:sp>
      <p:sp>
        <p:nvSpPr>
          <p:cNvPr id="30" name="TextBox 29">
            <a:extLst>
              <a:ext uri="{FF2B5EF4-FFF2-40B4-BE49-F238E27FC236}">
                <a16:creationId xmlns:a16="http://schemas.microsoft.com/office/drawing/2014/main" id="{C364B7CE-5ED8-D149-B312-5256BD9478AA}"/>
              </a:ext>
            </a:extLst>
          </p:cNvPr>
          <p:cNvSpPr txBox="1"/>
          <p:nvPr/>
        </p:nvSpPr>
        <p:spPr>
          <a:xfrm>
            <a:off x="6049043" y="1711979"/>
            <a:ext cx="3032497" cy="400110"/>
          </a:xfrm>
          <a:prstGeom prst="rect">
            <a:avLst/>
          </a:prstGeom>
          <a:noFill/>
        </p:spPr>
        <p:txBody>
          <a:bodyPr wrap="none" rtlCol="0">
            <a:spAutoFit/>
          </a:bodyPr>
          <a:lstStyle/>
          <a:p>
            <a:pPr marL="285750" indent="-285750">
              <a:buFont typeface="Wingdings" pitchFamily="2" charset="2"/>
              <a:buChar char="ü"/>
            </a:pPr>
            <a:r>
              <a:rPr lang="en-IL" sz="2000" b="1" dirty="0"/>
              <a:t>Application architecture</a:t>
            </a:r>
            <a:endParaRPr lang="en-IL" sz="2000" dirty="0"/>
          </a:p>
        </p:txBody>
      </p:sp>
    </p:spTree>
    <p:extLst>
      <p:ext uri="{BB962C8B-B14F-4D97-AF65-F5344CB8AC3E}">
        <p14:creationId xmlns:p14="http://schemas.microsoft.com/office/powerpoint/2010/main" val="19517437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5029</TotalTime>
  <Words>2047</Words>
  <Application>Microsoft Macintosh PowerPoint</Application>
  <PresentationFormat>Widescreen</PresentationFormat>
  <Paragraphs>298</Paragraphs>
  <Slides>38</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Wingdings</vt:lpstr>
      <vt:lpstr>Office Theme</vt:lpstr>
      <vt:lpstr>NestJs – A progressive Node.js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vt:lpstr>
      <vt:lpstr>Providers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NestJs – A progressive Node.js framework</dc:title>
  <dc:creator>Avraham Hamu</dc:creator>
  <cp:lastModifiedBy>Naori, Asaf</cp:lastModifiedBy>
  <cp:revision>51</cp:revision>
  <dcterms:created xsi:type="dcterms:W3CDTF">2020-09-25T10:43:18Z</dcterms:created>
  <dcterms:modified xsi:type="dcterms:W3CDTF">2021-03-13T10:22:48Z</dcterms:modified>
</cp:coreProperties>
</file>